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2" r:id="rId5"/>
    <p:sldId id="290" r:id="rId6"/>
    <p:sldId id="291" r:id="rId7"/>
    <p:sldId id="263" r:id="rId8"/>
    <p:sldId id="285" r:id="rId9"/>
  </p:sldIdLst>
  <p:sldSz cx="18288000" cy="10287000"/>
  <p:notesSz cx="6858000" cy="9144000"/>
  <p:embeddedFontLst>
    <p:embeddedFont>
      <p:font typeface="Open Sauce" panose="020B0604020202020204" charset="0"/>
      <p:regular r:id="rId10"/>
    </p:embeddedFont>
    <p:embeddedFont>
      <p:font typeface="Open Sauce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22" autoAdjust="0"/>
  </p:normalViewPr>
  <p:slideViewPr>
    <p:cSldViewPr>
      <p:cViewPr varScale="1">
        <p:scale>
          <a:sx n="52" d="100"/>
          <a:sy n="52" d="100"/>
        </p:scale>
        <p:origin x="81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sv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svg"/><Relationship Id="rId7"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svg"/><Relationship Id="rId7"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svg"/><Relationship Id="rId7"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svg"/><Relationship Id="rId7"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7.svg"/><Relationship Id="rId18" Type="http://schemas.openxmlformats.org/officeDocument/2006/relationships/image" Target="../media/image44.svg"/><Relationship Id="rId3" Type="http://schemas.openxmlformats.org/officeDocument/2006/relationships/image" Target="../media/image31.svg"/><Relationship Id="rId21" Type="http://schemas.openxmlformats.org/officeDocument/2006/relationships/image" Target="../media/image47.png"/><Relationship Id="rId7" Type="http://schemas.openxmlformats.org/officeDocument/2006/relationships/image" Target="../media/image35.svg"/><Relationship Id="rId12" Type="http://schemas.openxmlformats.org/officeDocument/2006/relationships/image" Target="../media/image6.png"/><Relationship Id="rId17"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1.png"/><Relationship Id="rId10" Type="http://schemas.openxmlformats.org/officeDocument/2006/relationships/image" Target="../media/image38.png"/><Relationship Id="rId19"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0.png"/><Relationship Id="rId22"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5047759" y="3749017"/>
            <a:ext cx="3240241" cy="6504134"/>
          </a:xfrm>
          <a:custGeom>
            <a:avLst/>
            <a:gdLst/>
            <a:ahLst/>
            <a:cxnLst/>
            <a:rect l="l" t="t" r="r" b="b"/>
            <a:pathLst>
              <a:path w="3240241" h="6504134">
                <a:moveTo>
                  <a:pt x="0" y="0"/>
                </a:moveTo>
                <a:lnTo>
                  <a:pt x="3240241" y="0"/>
                </a:lnTo>
                <a:lnTo>
                  <a:pt x="3240241" y="6504134"/>
                </a:lnTo>
                <a:lnTo>
                  <a:pt x="0" y="6504134"/>
                </a:lnTo>
                <a:lnTo>
                  <a:pt x="0" y="0"/>
                </a:lnTo>
                <a:close/>
              </a:path>
            </a:pathLst>
          </a:custGeom>
          <a:blipFill>
            <a:blip r:embed="rId2">
              <a:extLst>
                <a:ext uri="{96DAC541-7B7A-43D3-8B79-37D633B846F1}">
                  <asvg:svgBlip xmlns:asvg="http://schemas.microsoft.com/office/drawing/2016/SVG/main" r:embed="rId3"/>
                </a:ext>
              </a:extLst>
            </a:blip>
            <a:stretch>
              <a:fillRect l="-402" r="-402"/>
            </a:stretch>
          </a:blipFill>
        </p:spPr>
        <p:txBody>
          <a:bodyPr/>
          <a:lstStyle/>
          <a:p>
            <a:endParaRPr lang="en-US"/>
          </a:p>
        </p:txBody>
      </p:sp>
      <p:sp>
        <p:nvSpPr>
          <p:cNvPr id="3" name="Freeform 3"/>
          <p:cNvSpPr/>
          <p:nvPr/>
        </p:nvSpPr>
        <p:spPr>
          <a:xfrm>
            <a:off x="13032403" y="-114300"/>
            <a:ext cx="5255597" cy="10401300"/>
          </a:xfrm>
          <a:custGeom>
            <a:avLst/>
            <a:gdLst/>
            <a:ahLst/>
            <a:cxnLst/>
            <a:rect l="l" t="t" r="r" b="b"/>
            <a:pathLst>
              <a:path w="5255597" h="13255940">
                <a:moveTo>
                  <a:pt x="0" y="0"/>
                </a:moveTo>
                <a:lnTo>
                  <a:pt x="5255597" y="0"/>
                </a:lnTo>
                <a:lnTo>
                  <a:pt x="5255597" y="13255940"/>
                </a:lnTo>
                <a:lnTo>
                  <a:pt x="0" y="13255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0" y="0"/>
            <a:ext cx="13032386" cy="10286994"/>
            <a:chOff x="0" y="0"/>
            <a:chExt cx="17376515" cy="13715992"/>
          </a:xfrm>
        </p:grpSpPr>
        <p:sp>
          <p:nvSpPr>
            <p:cNvPr id="5" name="Freeform 5"/>
            <p:cNvSpPr/>
            <p:nvPr/>
          </p:nvSpPr>
          <p:spPr>
            <a:xfrm>
              <a:off x="0" y="0"/>
              <a:ext cx="17376521" cy="13716000"/>
            </a:xfrm>
            <a:custGeom>
              <a:avLst/>
              <a:gdLst/>
              <a:ahLst/>
              <a:cxnLst/>
              <a:rect l="l" t="t" r="r" b="b"/>
              <a:pathLst>
                <a:path w="17376521" h="13716000">
                  <a:moveTo>
                    <a:pt x="0" y="0"/>
                  </a:moveTo>
                  <a:lnTo>
                    <a:pt x="17376521" y="0"/>
                  </a:lnTo>
                  <a:lnTo>
                    <a:pt x="17376521" y="13716000"/>
                  </a:lnTo>
                  <a:lnTo>
                    <a:pt x="0" y="13716000"/>
                  </a:lnTo>
                  <a:lnTo>
                    <a:pt x="0" y="0"/>
                  </a:lnTo>
                  <a:close/>
                </a:path>
              </a:pathLst>
            </a:custGeom>
            <a:blipFill>
              <a:blip r:embed="rId6"/>
              <a:stretch>
                <a:fillRect l="-17521" r="-17521"/>
              </a:stretch>
            </a:blipFill>
          </p:spPr>
          <p:txBody>
            <a:bodyPr/>
            <a:lstStyle/>
            <a:p>
              <a:endParaRPr lang="en-US"/>
            </a:p>
          </p:txBody>
        </p:sp>
      </p:grpSp>
      <p:sp>
        <p:nvSpPr>
          <p:cNvPr id="6" name="Freeform 6"/>
          <p:cNvSpPr/>
          <p:nvPr/>
        </p:nvSpPr>
        <p:spPr>
          <a:xfrm>
            <a:off x="9736810" y="853751"/>
            <a:ext cx="7234999" cy="7234999"/>
          </a:xfrm>
          <a:custGeom>
            <a:avLst/>
            <a:gdLst/>
            <a:ahLst/>
            <a:cxnLst/>
            <a:rect l="l" t="t" r="r" b="b"/>
            <a:pathLst>
              <a:path w="7234999" h="7234999">
                <a:moveTo>
                  <a:pt x="0" y="0"/>
                </a:moveTo>
                <a:lnTo>
                  <a:pt x="7234999" y="0"/>
                </a:lnTo>
                <a:lnTo>
                  <a:pt x="7234999" y="7234999"/>
                </a:lnTo>
                <a:lnTo>
                  <a:pt x="0" y="72349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10410520" y="1527473"/>
            <a:ext cx="5887580" cy="5887555"/>
            <a:chOff x="0" y="0"/>
            <a:chExt cx="7850107" cy="7850073"/>
          </a:xfrm>
        </p:grpSpPr>
        <p:sp>
          <p:nvSpPr>
            <p:cNvPr id="8" name="Freeform 8"/>
            <p:cNvSpPr/>
            <p:nvPr/>
          </p:nvSpPr>
          <p:spPr>
            <a:xfrm>
              <a:off x="0" y="0"/>
              <a:ext cx="7850124" cy="7849997"/>
            </a:xfrm>
            <a:custGeom>
              <a:avLst/>
              <a:gdLst/>
              <a:ahLst/>
              <a:cxnLst/>
              <a:rect l="l" t="t" r="r" b="b"/>
              <a:pathLst>
                <a:path w="7850124" h="7849997">
                  <a:moveTo>
                    <a:pt x="7850124" y="3925062"/>
                  </a:moveTo>
                  <a:cubicBezTo>
                    <a:pt x="7850124" y="6092698"/>
                    <a:pt x="6092825" y="7849997"/>
                    <a:pt x="3925062" y="7849997"/>
                  </a:cubicBezTo>
                  <a:cubicBezTo>
                    <a:pt x="1757299" y="7849997"/>
                    <a:pt x="0" y="6092698"/>
                    <a:pt x="0" y="3925062"/>
                  </a:cubicBezTo>
                  <a:cubicBezTo>
                    <a:pt x="0" y="1757426"/>
                    <a:pt x="1757299" y="0"/>
                    <a:pt x="3925062" y="0"/>
                  </a:cubicBezTo>
                  <a:cubicBezTo>
                    <a:pt x="6092825" y="0"/>
                    <a:pt x="7850124" y="1757299"/>
                    <a:pt x="7850124" y="3925062"/>
                  </a:cubicBezTo>
                  <a:close/>
                </a:path>
              </a:pathLst>
            </a:custGeom>
            <a:blipFill>
              <a:blip r:embed="rId9"/>
              <a:stretch>
                <a:fillRect l="-61" r="-61"/>
              </a:stretch>
            </a:blipFill>
          </p:spPr>
          <p:txBody>
            <a:bodyPr/>
            <a:lstStyle/>
            <a:p>
              <a:endParaRPr lang="en-US"/>
            </a:p>
          </p:txBody>
        </p:sp>
      </p:grpSp>
      <p:grpSp>
        <p:nvGrpSpPr>
          <p:cNvPr id="9" name="Group 9"/>
          <p:cNvGrpSpPr/>
          <p:nvPr/>
        </p:nvGrpSpPr>
        <p:grpSpPr>
          <a:xfrm>
            <a:off x="955714" y="6868868"/>
            <a:ext cx="1141338" cy="1619261"/>
            <a:chOff x="0" y="0"/>
            <a:chExt cx="1521784" cy="2159015"/>
          </a:xfrm>
        </p:grpSpPr>
        <p:sp>
          <p:nvSpPr>
            <p:cNvPr id="10" name="Freeform 10"/>
            <p:cNvSpPr/>
            <p:nvPr/>
          </p:nvSpPr>
          <p:spPr>
            <a:xfrm>
              <a:off x="0" y="0"/>
              <a:ext cx="1521841" cy="2159000"/>
            </a:xfrm>
            <a:custGeom>
              <a:avLst/>
              <a:gdLst/>
              <a:ahLst/>
              <a:cxnLst/>
              <a:rect l="l" t="t" r="r" b="b"/>
              <a:pathLst>
                <a:path w="1521841" h="2159000">
                  <a:moveTo>
                    <a:pt x="0" y="0"/>
                  </a:moveTo>
                  <a:lnTo>
                    <a:pt x="1521841" y="0"/>
                  </a:lnTo>
                  <a:lnTo>
                    <a:pt x="1521841" y="2159000"/>
                  </a:lnTo>
                  <a:lnTo>
                    <a:pt x="0" y="2159000"/>
                  </a:lnTo>
                  <a:lnTo>
                    <a:pt x="0" y="0"/>
                  </a:lnTo>
                  <a:close/>
                </a:path>
              </a:pathLst>
            </a:custGeom>
            <a:blipFill>
              <a:blip r:embed="rId10"/>
              <a:stretch>
                <a:fillRect r="3" b="-1"/>
              </a:stretch>
            </a:blipFill>
          </p:spPr>
          <p:txBody>
            <a:bodyPr/>
            <a:lstStyle/>
            <a:p>
              <a:endParaRPr lang="en-US"/>
            </a:p>
          </p:txBody>
        </p:sp>
      </p:grpSp>
      <p:sp>
        <p:nvSpPr>
          <p:cNvPr id="11" name="TextBox 11"/>
          <p:cNvSpPr txBox="1"/>
          <p:nvPr/>
        </p:nvSpPr>
        <p:spPr>
          <a:xfrm>
            <a:off x="2286000" y="6659318"/>
            <a:ext cx="11244090" cy="1854266"/>
          </a:xfrm>
          <a:prstGeom prst="rect">
            <a:avLst/>
          </a:prstGeom>
        </p:spPr>
        <p:txBody>
          <a:bodyPr lIns="0" tIns="0" rIns="0" bIns="0" rtlCol="0" anchor="t">
            <a:spAutoFit/>
          </a:bodyPr>
          <a:lstStyle/>
          <a:p>
            <a:pPr algn="l">
              <a:lnSpc>
                <a:spcPts val="7000"/>
              </a:lnSpc>
            </a:pPr>
            <a:r>
              <a:rPr lang="en-US" sz="4999" b="1" spc="-99" dirty="0">
                <a:solidFill>
                  <a:srgbClr val="FDFBFB"/>
                </a:solidFill>
                <a:latin typeface="Open Sauce Bold"/>
                <a:ea typeface="Open Sauce Bold"/>
                <a:cs typeface="Open Sauce Bold"/>
                <a:sym typeface="Open Sauce Bold"/>
              </a:rPr>
              <a:t>NATIONAL AGENCY FOR </a:t>
            </a:r>
          </a:p>
          <a:p>
            <a:pPr algn="l">
              <a:lnSpc>
                <a:spcPts val="7000"/>
              </a:lnSpc>
            </a:pPr>
            <a:r>
              <a:rPr lang="en-US" sz="4999" b="1" spc="-99" dirty="0">
                <a:solidFill>
                  <a:srgbClr val="FDFBFB"/>
                </a:solidFill>
                <a:latin typeface="Open Sauce Bold"/>
                <a:ea typeface="Open Sauce Bold"/>
                <a:cs typeface="Open Sauce Bold"/>
                <a:sym typeface="Open Sauce Bold"/>
              </a:rPr>
              <a:t>PUBLIC PRIVATE PARTNERSHIP</a:t>
            </a:r>
          </a:p>
        </p:txBody>
      </p:sp>
      <p:sp>
        <p:nvSpPr>
          <p:cNvPr id="12" name="TextBox 12"/>
          <p:cNvSpPr txBox="1"/>
          <p:nvPr/>
        </p:nvSpPr>
        <p:spPr>
          <a:xfrm>
            <a:off x="2286000" y="8573455"/>
            <a:ext cx="7965778" cy="372143"/>
          </a:xfrm>
          <a:prstGeom prst="rect">
            <a:avLst/>
          </a:prstGeom>
        </p:spPr>
        <p:txBody>
          <a:bodyPr lIns="0" tIns="0" rIns="0" bIns="0" rtlCol="0" anchor="t">
            <a:spAutoFit/>
          </a:bodyPr>
          <a:lstStyle/>
          <a:p>
            <a:pPr algn="ctr">
              <a:lnSpc>
                <a:spcPts val="2859"/>
              </a:lnSpc>
            </a:pPr>
            <a:r>
              <a:rPr lang="en-US" sz="2199" b="1" dirty="0">
                <a:solidFill>
                  <a:srgbClr val="FFFFFF"/>
                </a:solidFill>
                <a:latin typeface="Open Sauce Bold"/>
                <a:ea typeface="Open Sauce Bold"/>
                <a:cs typeface="Open Sauce Bold"/>
                <a:sym typeface="Open Sauce Bold"/>
              </a:rPr>
              <a:t>Ministry of Finance, Planning and Economic Development</a:t>
            </a:r>
          </a:p>
        </p:txBody>
      </p:sp>
      <p:sp>
        <p:nvSpPr>
          <p:cNvPr id="13" name="Rectangle 12">
            <a:extLst>
              <a:ext uri="{FF2B5EF4-FFF2-40B4-BE49-F238E27FC236}">
                <a16:creationId xmlns:a16="http://schemas.microsoft.com/office/drawing/2014/main" id="{D860DC01-B123-858F-18AA-1BA5744C8797}"/>
              </a:ext>
            </a:extLst>
          </p:cNvPr>
          <p:cNvSpPr/>
          <p:nvPr/>
        </p:nvSpPr>
        <p:spPr>
          <a:xfrm>
            <a:off x="1371600" y="9258300"/>
            <a:ext cx="10134600" cy="685800"/>
          </a:xfrm>
          <a:prstGeom prst="rect">
            <a:avLst/>
          </a:prstGeom>
          <a:solidFill>
            <a:srgbClr val="1068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latin typeface="Open Sauce" panose="020B0604020202020204" charset="0"/>
              </a:rPr>
              <a:t>Kurinchathivu</a:t>
            </a:r>
            <a:r>
              <a:rPr lang="en-US" b="1" dirty="0">
                <a:solidFill>
                  <a:schemeClr val="bg1"/>
                </a:solidFill>
                <a:latin typeface="Open Sauce" panose="020B0604020202020204" charset="0"/>
              </a:rPr>
              <a:t> Saltern </a:t>
            </a:r>
            <a:r>
              <a:rPr lang="en-US" b="1" dirty="0" err="1">
                <a:solidFill>
                  <a:schemeClr val="bg1"/>
                </a:solidFill>
                <a:latin typeface="Open Sauce" panose="020B0604020202020204" charset="0"/>
              </a:rPr>
              <a:t>ProjectRehabilitation</a:t>
            </a:r>
            <a:r>
              <a:rPr lang="en-US" b="1" dirty="0">
                <a:solidFill>
                  <a:schemeClr val="bg1"/>
                </a:solidFill>
                <a:latin typeface="Open Sauce" panose="020B0604020202020204" charset="0"/>
              </a:rPr>
              <a:t>, Development and </a:t>
            </a:r>
            <a:r>
              <a:rPr lang="en-US" b="1" dirty="0" err="1">
                <a:solidFill>
                  <a:schemeClr val="bg1"/>
                </a:solidFill>
                <a:latin typeface="Open Sauce" panose="020B0604020202020204" charset="0"/>
              </a:rPr>
              <a:t>RecommencementPublic</a:t>
            </a:r>
            <a:r>
              <a:rPr lang="en-US" b="1" dirty="0">
                <a:solidFill>
                  <a:schemeClr val="bg1"/>
                </a:solidFill>
                <a:latin typeface="Open Sauce" panose="020B0604020202020204" charset="0"/>
              </a:rPr>
              <a:t>–Private Partnership (PPP) – DBFOMT Model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0311998" y="-78579"/>
            <a:ext cx="7976022" cy="10365579"/>
          </a:xfrm>
          <a:custGeom>
            <a:avLst/>
            <a:gdLst/>
            <a:ahLst/>
            <a:cxnLst/>
            <a:rect l="l" t="t" r="r" b="b"/>
            <a:pathLst>
              <a:path w="7976022" h="10365579">
                <a:moveTo>
                  <a:pt x="0" y="0"/>
                </a:moveTo>
                <a:lnTo>
                  <a:pt x="7976022" y="0"/>
                </a:lnTo>
                <a:lnTo>
                  <a:pt x="7976022" y="10365579"/>
                </a:lnTo>
                <a:lnTo>
                  <a:pt x="0" y="103655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0" y="10096500"/>
            <a:ext cx="10363200" cy="190500"/>
          </a:xfrm>
          <a:custGeom>
            <a:avLst/>
            <a:gdLst/>
            <a:ahLst/>
            <a:cxnLst/>
            <a:rect l="l" t="t" r="r" b="b"/>
            <a:pathLst>
              <a:path w="10311978" h="229068">
                <a:moveTo>
                  <a:pt x="0" y="0"/>
                </a:moveTo>
                <a:lnTo>
                  <a:pt x="10311978" y="0"/>
                </a:lnTo>
                <a:lnTo>
                  <a:pt x="10311978" y="229068"/>
                </a:lnTo>
                <a:lnTo>
                  <a:pt x="0" y="229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514350" y="308292"/>
            <a:ext cx="8959813" cy="448841"/>
          </a:xfrm>
          <a:prstGeom prst="rect">
            <a:avLst/>
          </a:prstGeom>
        </p:spPr>
        <p:txBody>
          <a:bodyPr lIns="0" tIns="0" rIns="0" bIns="0" rtlCol="0" anchor="t">
            <a:spAutoFit/>
          </a:bodyPr>
          <a:lstStyle/>
          <a:p>
            <a:pPr algn="ctr">
              <a:lnSpc>
                <a:spcPts val="3499"/>
              </a:lnSpc>
            </a:pPr>
            <a:r>
              <a:rPr lang="en-US" sz="3200" b="1" dirty="0"/>
              <a:t>Background of National Salt Limited</a:t>
            </a:r>
            <a:endParaRPr lang="en-US" sz="2800" b="1" spc="-49" dirty="0">
              <a:solidFill>
                <a:srgbClr val="000000"/>
              </a:solidFill>
              <a:latin typeface="Open Sauce Bold"/>
              <a:ea typeface="Open Sauce Bold"/>
              <a:cs typeface="Open Sauce Bold"/>
              <a:sym typeface="Open Sauce Bold"/>
            </a:endParaRPr>
          </a:p>
        </p:txBody>
      </p:sp>
      <p:sp>
        <p:nvSpPr>
          <p:cNvPr id="8" name="TextBox 8"/>
          <p:cNvSpPr txBox="1"/>
          <p:nvPr/>
        </p:nvSpPr>
        <p:spPr>
          <a:xfrm>
            <a:off x="501098" y="3402351"/>
            <a:ext cx="9283278" cy="5733621"/>
          </a:xfrm>
          <a:prstGeom prst="rect">
            <a:avLst/>
          </a:prstGeom>
        </p:spPr>
        <p:txBody>
          <a:bodyPr lIns="0" tIns="0" rIns="0" bIns="0" rtlCol="0" anchor="t">
            <a:spAutoFit/>
          </a:bodyPr>
          <a:lstStyle/>
          <a:p>
            <a:pPr marL="304801" lvl="1" indent="-457200" algn="just">
              <a:lnSpc>
                <a:spcPts val="2980"/>
              </a:lnSpc>
              <a:buFont typeface="+mj-lt"/>
              <a:buAutoNum type="arabicPeriod"/>
            </a:pPr>
            <a:r>
              <a:rPr lang="en-US" sz="2000" spc="32" dirty="0">
                <a:solidFill>
                  <a:srgbClr val="000000"/>
                </a:solidFill>
                <a:latin typeface="Open Sauce"/>
                <a:ea typeface="Open Sauce"/>
                <a:cs typeface="Open Sauce"/>
                <a:sym typeface="Open Sauce"/>
              </a:rPr>
              <a:t>Originated from the Salt Department established in </a:t>
            </a:r>
            <a:r>
              <a:rPr lang="en-US" sz="2000" b="1" spc="32" dirty="0">
                <a:solidFill>
                  <a:srgbClr val="000000"/>
                </a:solidFill>
                <a:latin typeface="Open Sauce"/>
                <a:ea typeface="Open Sauce"/>
                <a:cs typeface="Open Sauce"/>
                <a:sym typeface="Open Sauce"/>
              </a:rPr>
              <a:t>1938</a:t>
            </a:r>
          </a:p>
          <a:p>
            <a:pPr marL="304801" lvl="1" indent="-457200" algn="just">
              <a:lnSpc>
                <a:spcPts val="2980"/>
              </a:lnSpc>
              <a:buFont typeface="+mj-lt"/>
              <a:buAutoNum type="arabicPeriod"/>
            </a:pPr>
            <a:r>
              <a:rPr lang="en-US" sz="2000" spc="32" dirty="0">
                <a:solidFill>
                  <a:srgbClr val="000000"/>
                </a:solidFill>
                <a:latin typeface="Open Sauce"/>
                <a:ea typeface="Open Sauce"/>
                <a:cs typeface="Open Sauce"/>
                <a:sym typeface="Open Sauce"/>
              </a:rPr>
              <a:t>Operated under different administrative structures over time</a:t>
            </a:r>
          </a:p>
          <a:p>
            <a:pPr marL="304801" lvl="1" indent="-457200" algn="just">
              <a:lnSpc>
                <a:spcPts val="2980"/>
              </a:lnSpc>
              <a:buFont typeface="+mj-lt"/>
              <a:buAutoNum type="arabicPeriod"/>
            </a:pPr>
            <a:r>
              <a:rPr lang="en-US" sz="2000" spc="32" dirty="0">
                <a:solidFill>
                  <a:srgbClr val="000000"/>
                </a:solidFill>
                <a:latin typeface="Open Sauce"/>
                <a:ea typeface="Open Sauce"/>
                <a:cs typeface="Open Sauce"/>
                <a:sym typeface="Open Sauce"/>
              </a:rPr>
              <a:t>Renamed as National Salt Limited (NSL) in June 2021</a:t>
            </a:r>
          </a:p>
          <a:p>
            <a:pPr marL="304801" lvl="1" indent="-457200" algn="just">
              <a:lnSpc>
                <a:spcPts val="2980"/>
              </a:lnSpc>
              <a:buFont typeface="+mj-lt"/>
              <a:buAutoNum type="arabicPeriod"/>
            </a:pPr>
            <a:r>
              <a:rPr lang="en-US" sz="2000" spc="32" dirty="0">
                <a:solidFill>
                  <a:srgbClr val="000000"/>
                </a:solidFill>
                <a:latin typeface="Open Sauce"/>
                <a:ea typeface="Open Sauce"/>
                <a:cs typeface="Open Sauce"/>
                <a:sym typeface="Open Sauce"/>
              </a:rPr>
              <a:t>Functions under the Ministry of Industry and Entrepreneurship Development</a:t>
            </a:r>
          </a:p>
          <a:p>
            <a:pPr marL="304801" lvl="1" indent="-457200" algn="just">
              <a:lnSpc>
                <a:spcPts val="2980"/>
              </a:lnSpc>
              <a:buFont typeface="+mj-lt"/>
              <a:buAutoNum type="arabicPeriod"/>
            </a:pPr>
            <a:r>
              <a:rPr lang="en-US" sz="2000" spc="32" dirty="0">
                <a:solidFill>
                  <a:srgbClr val="000000"/>
                </a:solidFill>
                <a:latin typeface="Open Sauce"/>
                <a:ea typeface="Open Sauce"/>
                <a:cs typeface="Open Sauce"/>
                <a:sym typeface="Open Sauce"/>
              </a:rPr>
              <a:t>Registered under Companies Act No. 7 of 2007</a:t>
            </a:r>
          </a:p>
          <a:p>
            <a:pPr marL="304801" lvl="1" indent="-457200" algn="just">
              <a:lnSpc>
                <a:spcPts val="2980"/>
              </a:lnSpc>
              <a:buFont typeface="+mj-lt"/>
              <a:buAutoNum type="arabicPeriod"/>
            </a:pPr>
            <a:r>
              <a:rPr lang="en-US" sz="2000" spc="32" dirty="0">
                <a:solidFill>
                  <a:srgbClr val="000000"/>
                </a:solidFill>
                <a:latin typeface="Open Sauce"/>
                <a:ea typeface="Open Sauce"/>
                <a:cs typeface="Open Sauce"/>
                <a:sym typeface="Open Sauce"/>
              </a:rPr>
              <a:t>Certified by Sri Lanka Standards Institution</a:t>
            </a:r>
          </a:p>
          <a:p>
            <a:pPr marL="304801" lvl="1" indent="-457200" algn="just">
              <a:lnSpc>
                <a:spcPts val="2980"/>
              </a:lnSpc>
              <a:buFont typeface="+mj-lt"/>
              <a:buAutoNum type="arabicPeriod"/>
            </a:pPr>
            <a:r>
              <a:rPr lang="en-US" sz="2000" spc="32" dirty="0">
                <a:solidFill>
                  <a:srgbClr val="000000"/>
                </a:solidFill>
                <a:latin typeface="Open Sauce"/>
                <a:ea typeface="Open Sauce"/>
                <a:cs typeface="Open Sauce"/>
                <a:sym typeface="Open Sauce"/>
              </a:rPr>
              <a:t>Audited by the Auditor General’s Department</a:t>
            </a:r>
          </a:p>
          <a:p>
            <a:pPr marL="304801" lvl="1" indent="-457200" algn="just">
              <a:lnSpc>
                <a:spcPts val="2980"/>
              </a:lnSpc>
              <a:buFont typeface="+mj-lt"/>
              <a:buAutoNum type="arabicPeriod"/>
            </a:pPr>
            <a:r>
              <a:rPr lang="en-US" sz="2000" spc="32" dirty="0">
                <a:solidFill>
                  <a:srgbClr val="000000"/>
                </a:solidFill>
                <a:latin typeface="Open Sauce"/>
                <a:ea typeface="Open Sauce"/>
                <a:cs typeface="Open Sauce"/>
                <a:sym typeface="Open Sauce"/>
              </a:rPr>
              <a:t>Key production locations:</a:t>
            </a:r>
          </a:p>
          <a:p>
            <a:pPr marL="762001" lvl="2" indent="-457200" algn="just">
              <a:lnSpc>
                <a:spcPts val="2980"/>
              </a:lnSpc>
              <a:buFont typeface="Arial" panose="020B0604020202020204" pitchFamily="34" charset="0"/>
              <a:buChar char="•"/>
            </a:pPr>
            <a:r>
              <a:rPr lang="en-US" sz="2000" spc="32" dirty="0">
                <a:solidFill>
                  <a:srgbClr val="000000"/>
                </a:solidFill>
                <a:latin typeface="Open Sauce"/>
                <a:ea typeface="Open Sauce"/>
                <a:cs typeface="Open Sauce"/>
                <a:sym typeface="Open Sauce"/>
              </a:rPr>
              <a:t>Mannar Saltern</a:t>
            </a:r>
          </a:p>
          <a:p>
            <a:pPr marL="762001" lvl="2" indent="-457200" algn="just">
              <a:lnSpc>
                <a:spcPts val="2980"/>
              </a:lnSpc>
              <a:buFont typeface="Arial" panose="020B0604020202020204" pitchFamily="34" charset="0"/>
              <a:buChar char="•"/>
            </a:pPr>
            <a:r>
              <a:rPr lang="en-US" sz="2000" spc="32" dirty="0">
                <a:solidFill>
                  <a:srgbClr val="000000"/>
                </a:solidFill>
                <a:latin typeface="Open Sauce"/>
                <a:ea typeface="Open Sauce"/>
                <a:cs typeface="Open Sauce"/>
                <a:sym typeface="Open Sauce"/>
              </a:rPr>
              <a:t>Elephant Pass Saltern</a:t>
            </a:r>
          </a:p>
          <a:p>
            <a:pPr marL="304801" lvl="1" indent="-457200" algn="just">
              <a:lnSpc>
                <a:spcPts val="2980"/>
              </a:lnSpc>
              <a:buFont typeface="+mj-lt"/>
              <a:buAutoNum type="arabicPeriod"/>
            </a:pPr>
            <a:r>
              <a:rPr lang="en-US" sz="2000" spc="32" dirty="0">
                <a:solidFill>
                  <a:srgbClr val="000000"/>
                </a:solidFill>
                <a:latin typeface="Open Sauce"/>
                <a:ea typeface="Open Sauce"/>
                <a:cs typeface="Open Sauce"/>
                <a:sym typeface="Open Sauce"/>
              </a:rPr>
              <a:t>Focus on:</a:t>
            </a:r>
          </a:p>
          <a:p>
            <a:pPr marL="762001" lvl="2" indent="-457200" algn="just">
              <a:lnSpc>
                <a:spcPts val="2980"/>
              </a:lnSpc>
              <a:buFont typeface="Arial" panose="020B0604020202020204" pitchFamily="34" charset="0"/>
              <a:buChar char="•"/>
            </a:pPr>
            <a:r>
              <a:rPr lang="en-US" sz="2000" spc="32" dirty="0">
                <a:solidFill>
                  <a:srgbClr val="000000"/>
                </a:solidFill>
                <a:latin typeface="Open Sauce"/>
                <a:ea typeface="Open Sauce"/>
                <a:cs typeface="Open Sauce"/>
                <a:sym typeface="Open Sauce"/>
              </a:rPr>
              <a:t>Quality salt production (≈96% NaCl)</a:t>
            </a:r>
          </a:p>
          <a:p>
            <a:pPr marL="762001" lvl="2" indent="-457200" algn="just">
              <a:lnSpc>
                <a:spcPts val="2980"/>
              </a:lnSpc>
              <a:buFont typeface="Arial" panose="020B0604020202020204" pitchFamily="34" charset="0"/>
              <a:buChar char="•"/>
            </a:pPr>
            <a:r>
              <a:rPr lang="en-US" sz="2000" spc="32" dirty="0">
                <a:solidFill>
                  <a:srgbClr val="000000"/>
                </a:solidFill>
                <a:latin typeface="Open Sauce"/>
                <a:ea typeface="Open Sauce"/>
                <a:cs typeface="Open Sauce"/>
                <a:sym typeface="Open Sauce"/>
              </a:rPr>
              <a:t>Employment for vulnerable communities in Northern Province</a:t>
            </a:r>
          </a:p>
          <a:p>
            <a:pPr algn="just">
              <a:lnSpc>
                <a:spcPts val="2980"/>
              </a:lnSpc>
            </a:pPr>
            <a:endParaRPr lang="en-US" sz="2000" spc="32" dirty="0">
              <a:solidFill>
                <a:srgbClr val="000000"/>
              </a:solidFill>
              <a:latin typeface="Open Sauce"/>
              <a:ea typeface="Open Sauce"/>
              <a:cs typeface="Open Sauce"/>
              <a:sym typeface="Open Sauce"/>
            </a:endParaRPr>
          </a:p>
        </p:txBody>
      </p:sp>
      <p:pic>
        <p:nvPicPr>
          <p:cNvPr id="1029" name="Picture 5" descr="National Salt Limited">
            <a:extLst>
              <a:ext uri="{FF2B5EF4-FFF2-40B4-BE49-F238E27FC236}">
                <a16:creationId xmlns:a16="http://schemas.microsoft.com/office/drawing/2014/main" id="{4F89CF18-D8F0-F41F-2C5E-25DA8D69DE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876300"/>
            <a:ext cx="2406884" cy="240688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anka Salt Hambantota completes Rs. 450 m investment project | Daily FT">
            <a:extLst>
              <a:ext uri="{FF2B5EF4-FFF2-40B4-BE49-F238E27FC236}">
                <a16:creationId xmlns:a16="http://schemas.microsoft.com/office/drawing/2014/main" id="{68002456-2B6E-12B7-9401-1910042ED3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2884" y="276818"/>
            <a:ext cx="7334250" cy="46196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ational Salt Limited to Launch Table Salt Under Government Brand">
            <a:extLst>
              <a:ext uri="{FF2B5EF4-FFF2-40B4-BE49-F238E27FC236}">
                <a16:creationId xmlns:a16="http://schemas.microsoft.com/office/drawing/2014/main" id="{F1493F9F-49AB-3762-0DD0-F37EA6E92B8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796" t="3108" r="9468"/>
          <a:stretch>
            <a:fillRect/>
          </a:stretch>
        </p:blipFill>
        <p:spPr bwMode="auto">
          <a:xfrm>
            <a:off x="10632884" y="5251840"/>
            <a:ext cx="7467600" cy="4324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0" y="-72330"/>
            <a:ext cx="18288000" cy="2817468"/>
          </a:xfrm>
          <a:custGeom>
            <a:avLst/>
            <a:gdLst/>
            <a:ahLst/>
            <a:cxnLst/>
            <a:rect l="l" t="t" r="r" b="b"/>
            <a:pathLst>
              <a:path w="18288000" h="2817468">
                <a:moveTo>
                  <a:pt x="0" y="0"/>
                </a:moveTo>
                <a:lnTo>
                  <a:pt x="18288000" y="0"/>
                </a:lnTo>
                <a:lnTo>
                  <a:pt x="18288000" y="2817468"/>
                </a:lnTo>
                <a:lnTo>
                  <a:pt x="0" y="28174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0"/>
            <a:ext cx="18288000" cy="2745138"/>
            <a:chOff x="0" y="0"/>
            <a:chExt cx="24384000" cy="3660184"/>
          </a:xfrm>
        </p:grpSpPr>
        <p:sp>
          <p:nvSpPr>
            <p:cNvPr id="4" name="Freeform 4"/>
            <p:cNvSpPr/>
            <p:nvPr/>
          </p:nvSpPr>
          <p:spPr>
            <a:xfrm>
              <a:off x="0" y="0"/>
              <a:ext cx="24384000" cy="3660140"/>
            </a:xfrm>
            <a:custGeom>
              <a:avLst/>
              <a:gdLst/>
              <a:ahLst/>
              <a:cxnLst/>
              <a:rect l="l" t="t" r="r" b="b"/>
              <a:pathLst>
                <a:path w="24384000" h="3660140">
                  <a:moveTo>
                    <a:pt x="0" y="0"/>
                  </a:moveTo>
                  <a:lnTo>
                    <a:pt x="24384000" y="0"/>
                  </a:lnTo>
                  <a:lnTo>
                    <a:pt x="24384000" y="3660140"/>
                  </a:lnTo>
                  <a:lnTo>
                    <a:pt x="0" y="3660140"/>
                  </a:lnTo>
                  <a:lnTo>
                    <a:pt x="0" y="0"/>
                  </a:lnTo>
                  <a:close/>
                </a:path>
              </a:pathLst>
            </a:custGeom>
            <a:blipFill>
              <a:blip r:embed="rId4">
                <a:alphaModFix amt="59000"/>
              </a:blip>
              <a:stretch>
                <a:fillRect t="-172027" b="-172028"/>
              </a:stretch>
            </a:blipFill>
          </p:spPr>
          <p:txBody>
            <a:bodyPr/>
            <a:lstStyle/>
            <a:p>
              <a:endParaRPr lang="en-US"/>
            </a:p>
          </p:txBody>
        </p:sp>
      </p:grpSp>
      <p:sp>
        <p:nvSpPr>
          <p:cNvPr id="5" name="Freeform 5"/>
          <p:cNvSpPr/>
          <p:nvPr/>
        </p:nvSpPr>
        <p:spPr>
          <a:xfrm>
            <a:off x="2916761" y="1557652"/>
            <a:ext cx="12731346" cy="2021303"/>
          </a:xfrm>
          <a:custGeom>
            <a:avLst/>
            <a:gdLst/>
            <a:ahLst/>
            <a:cxnLst/>
            <a:rect l="l" t="t" r="r" b="b"/>
            <a:pathLst>
              <a:path w="12731346" h="2021303">
                <a:moveTo>
                  <a:pt x="0" y="0"/>
                </a:moveTo>
                <a:lnTo>
                  <a:pt x="12731346" y="0"/>
                </a:lnTo>
                <a:lnTo>
                  <a:pt x="12731346" y="2021303"/>
                </a:lnTo>
                <a:lnTo>
                  <a:pt x="0" y="20213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113923" y="9258300"/>
            <a:ext cx="327444" cy="327444"/>
          </a:xfrm>
          <a:custGeom>
            <a:avLst/>
            <a:gdLst/>
            <a:ahLst/>
            <a:cxnLst/>
            <a:rect l="l" t="t" r="r" b="b"/>
            <a:pathLst>
              <a:path w="327444" h="327444">
                <a:moveTo>
                  <a:pt x="0" y="0"/>
                </a:moveTo>
                <a:lnTo>
                  <a:pt x="327444" y="0"/>
                </a:lnTo>
                <a:lnTo>
                  <a:pt x="327444" y="327444"/>
                </a:lnTo>
                <a:lnTo>
                  <a:pt x="0" y="3274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5648108" y="9258300"/>
            <a:ext cx="327444" cy="327444"/>
          </a:xfrm>
          <a:custGeom>
            <a:avLst/>
            <a:gdLst/>
            <a:ahLst/>
            <a:cxnLst/>
            <a:rect l="l" t="t" r="r" b="b"/>
            <a:pathLst>
              <a:path w="327444" h="327444">
                <a:moveTo>
                  <a:pt x="0" y="0"/>
                </a:moveTo>
                <a:lnTo>
                  <a:pt x="327444" y="0"/>
                </a:lnTo>
                <a:lnTo>
                  <a:pt x="327444" y="327444"/>
                </a:lnTo>
                <a:lnTo>
                  <a:pt x="0" y="3274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161723" y="9258300"/>
            <a:ext cx="327444" cy="327444"/>
          </a:xfrm>
          <a:custGeom>
            <a:avLst/>
            <a:gdLst/>
            <a:ahLst/>
            <a:cxnLst/>
            <a:rect l="l" t="t" r="r" b="b"/>
            <a:pathLst>
              <a:path w="327444" h="327444">
                <a:moveTo>
                  <a:pt x="0" y="0"/>
                </a:moveTo>
                <a:lnTo>
                  <a:pt x="327444" y="0"/>
                </a:lnTo>
                <a:lnTo>
                  <a:pt x="327444" y="327444"/>
                </a:lnTo>
                <a:lnTo>
                  <a:pt x="0" y="3274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3707037" y="2266693"/>
            <a:ext cx="11150794" cy="602729"/>
          </a:xfrm>
          <a:prstGeom prst="rect">
            <a:avLst/>
          </a:prstGeom>
        </p:spPr>
        <p:txBody>
          <a:bodyPr lIns="0" tIns="0" rIns="0" bIns="0" rtlCol="0" anchor="t">
            <a:spAutoFit/>
          </a:bodyPr>
          <a:lstStyle/>
          <a:p>
            <a:pPr algn="ctr">
              <a:lnSpc>
                <a:spcPts val="4749"/>
              </a:lnSpc>
            </a:pPr>
            <a:r>
              <a:rPr lang="en-US" sz="4000" b="1" dirty="0">
                <a:solidFill>
                  <a:srgbClr val="FFFFFF"/>
                </a:solidFill>
                <a:latin typeface="Open Sauce Bold"/>
                <a:ea typeface="Open Sauce Bold"/>
                <a:cs typeface="Open Sauce Bold"/>
                <a:sym typeface="Open Sauce Bold"/>
              </a:rPr>
              <a:t>Current Salt Industry Context in Sri Lanka</a:t>
            </a:r>
          </a:p>
        </p:txBody>
      </p:sp>
      <p:sp>
        <p:nvSpPr>
          <p:cNvPr id="11" name="TextBox 11"/>
          <p:cNvSpPr txBox="1"/>
          <p:nvPr/>
        </p:nvSpPr>
        <p:spPr>
          <a:xfrm>
            <a:off x="533400" y="3910934"/>
            <a:ext cx="16992600" cy="5091587"/>
          </a:xfrm>
          <a:prstGeom prst="rect">
            <a:avLst/>
          </a:prstGeom>
        </p:spPr>
        <p:txBody>
          <a:bodyPr lIns="0" tIns="0" rIns="0" bIns="0" rtlCol="0" anchor="t">
            <a:spAutoFit/>
          </a:bodyPr>
          <a:lstStyle/>
          <a:p>
            <a:pPr marL="548640" lvl="2" indent="-182880" algn="just">
              <a:lnSpc>
                <a:spcPct val="150000"/>
              </a:lnSpc>
              <a:buFont typeface="Arial"/>
              <a:buChar char="⚬"/>
            </a:pPr>
            <a:r>
              <a:rPr lang="en-US" sz="2800" spc="38" dirty="0">
                <a:solidFill>
                  <a:srgbClr val="000000"/>
                </a:solidFill>
                <a:latin typeface="Open Sauce"/>
                <a:ea typeface="Open Sauce"/>
                <a:cs typeface="Open Sauce"/>
                <a:sym typeface="Open Sauce"/>
              </a:rPr>
              <a:t>Annual national demand: Approx 200,000 MT</a:t>
            </a:r>
          </a:p>
          <a:p>
            <a:pPr marL="1005840" lvl="3" indent="-182880" algn="just">
              <a:lnSpc>
                <a:spcPct val="150000"/>
              </a:lnSpc>
              <a:buFont typeface="Arial"/>
              <a:buChar char="⚬"/>
            </a:pPr>
            <a:r>
              <a:rPr lang="en-US" sz="2800" spc="38" dirty="0">
                <a:solidFill>
                  <a:srgbClr val="000000"/>
                </a:solidFill>
                <a:latin typeface="Open Sauce"/>
                <a:ea typeface="Open Sauce"/>
                <a:cs typeface="Open Sauce"/>
                <a:sym typeface="Open Sauce"/>
              </a:rPr>
              <a:t>Household consumption</a:t>
            </a:r>
          </a:p>
          <a:p>
            <a:pPr marL="1005840" lvl="3" indent="-182880" algn="just">
              <a:lnSpc>
                <a:spcPct val="150000"/>
              </a:lnSpc>
              <a:buFont typeface="Arial"/>
              <a:buChar char="⚬"/>
            </a:pPr>
            <a:r>
              <a:rPr lang="en-US" sz="2800" spc="38" dirty="0">
                <a:solidFill>
                  <a:srgbClr val="000000"/>
                </a:solidFill>
                <a:latin typeface="Open Sauce"/>
                <a:ea typeface="Open Sauce"/>
                <a:cs typeface="Open Sauce"/>
                <a:sym typeface="Open Sauce"/>
              </a:rPr>
              <a:t>Industrial demand</a:t>
            </a:r>
          </a:p>
          <a:p>
            <a:pPr marL="548640" lvl="2" indent="-182880" algn="just">
              <a:lnSpc>
                <a:spcPct val="150000"/>
              </a:lnSpc>
              <a:buFont typeface="Arial"/>
              <a:buChar char="⚬"/>
            </a:pPr>
            <a:r>
              <a:rPr lang="en-US" sz="2800" spc="38" dirty="0">
                <a:solidFill>
                  <a:srgbClr val="000000"/>
                </a:solidFill>
                <a:latin typeface="Open Sauce"/>
                <a:ea typeface="Open Sauce"/>
                <a:cs typeface="Open Sauce"/>
                <a:sym typeface="Open Sauce"/>
              </a:rPr>
              <a:t>Existing salterns meet demand only under </a:t>
            </a:r>
            <a:r>
              <a:rPr lang="en-US" sz="2800" spc="38" dirty="0" err="1">
                <a:solidFill>
                  <a:srgbClr val="000000"/>
                </a:solidFill>
                <a:latin typeface="Open Sauce"/>
                <a:ea typeface="Open Sauce"/>
                <a:cs typeface="Open Sauce"/>
                <a:sym typeface="Open Sauce"/>
              </a:rPr>
              <a:t>favourable</a:t>
            </a:r>
            <a:r>
              <a:rPr lang="en-US" sz="2800" spc="38" dirty="0">
                <a:solidFill>
                  <a:srgbClr val="000000"/>
                </a:solidFill>
                <a:latin typeface="Open Sauce"/>
                <a:ea typeface="Open Sauce"/>
                <a:cs typeface="Open Sauce"/>
                <a:sym typeface="Open Sauce"/>
              </a:rPr>
              <a:t> weather</a:t>
            </a:r>
          </a:p>
          <a:p>
            <a:pPr marL="548640" lvl="2" indent="-182880" algn="just">
              <a:lnSpc>
                <a:spcPct val="150000"/>
              </a:lnSpc>
              <a:buFont typeface="Arial"/>
              <a:buChar char="⚬"/>
            </a:pPr>
            <a:r>
              <a:rPr lang="en-US" sz="2800" spc="38" dirty="0">
                <a:solidFill>
                  <a:srgbClr val="000000"/>
                </a:solidFill>
                <a:latin typeface="Open Sauce"/>
                <a:ea typeface="Open Sauce"/>
                <a:cs typeface="Open Sauce"/>
                <a:sym typeface="Open Sauce"/>
              </a:rPr>
              <a:t>Climate variability causes periodic supply shortages</a:t>
            </a:r>
          </a:p>
          <a:p>
            <a:pPr marL="548640" lvl="2" indent="-182880" algn="just">
              <a:lnSpc>
                <a:spcPct val="150000"/>
              </a:lnSpc>
              <a:buFont typeface="Arial"/>
              <a:buChar char="⚬"/>
            </a:pPr>
            <a:r>
              <a:rPr lang="en-US" sz="2800" spc="38" dirty="0">
                <a:solidFill>
                  <a:srgbClr val="000000"/>
                </a:solidFill>
                <a:latin typeface="Open Sauce"/>
                <a:ea typeface="Open Sauce"/>
                <a:cs typeface="Open Sauce"/>
                <a:sym typeface="Open Sauce"/>
              </a:rPr>
              <a:t>Future demand expected to increase by ~20,000 MT</a:t>
            </a:r>
          </a:p>
          <a:p>
            <a:pPr marL="548640" lvl="2" indent="-182880" algn="just">
              <a:lnSpc>
                <a:spcPct val="150000"/>
              </a:lnSpc>
              <a:buFont typeface="Arial"/>
              <a:buChar char="⚬"/>
            </a:pPr>
            <a:r>
              <a:rPr lang="en-US" sz="2800" spc="38" dirty="0">
                <a:solidFill>
                  <a:srgbClr val="000000"/>
                </a:solidFill>
                <a:latin typeface="Open Sauce"/>
                <a:ea typeface="Open Sauce"/>
                <a:cs typeface="Open Sauce"/>
                <a:sym typeface="Open Sauce"/>
              </a:rPr>
              <a:t>Linked to </a:t>
            </a:r>
            <a:r>
              <a:rPr lang="en-US" sz="2800" spc="38" dirty="0" err="1">
                <a:solidFill>
                  <a:srgbClr val="000000"/>
                </a:solidFill>
                <a:latin typeface="Open Sauce"/>
                <a:ea typeface="Open Sauce"/>
                <a:cs typeface="Open Sauce"/>
                <a:sym typeface="Open Sauce"/>
              </a:rPr>
              <a:t>Paranthan</a:t>
            </a:r>
            <a:r>
              <a:rPr lang="en-US" sz="2800" spc="38" dirty="0">
                <a:solidFill>
                  <a:srgbClr val="000000"/>
                </a:solidFill>
                <a:latin typeface="Open Sauce"/>
                <a:ea typeface="Open Sauce"/>
                <a:cs typeface="Open Sauce"/>
                <a:sym typeface="Open Sauce"/>
              </a:rPr>
              <a:t> Chemical Factory recommencement</a:t>
            </a:r>
          </a:p>
          <a:p>
            <a:pPr marL="548640" lvl="2" indent="-182880" algn="just">
              <a:lnSpc>
                <a:spcPct val="150000"/>
              </a:lnSpc>
              <a:buFont typeface="Arial"/>
              <a:buChar char="⚬"/>
            </a:pPr>
            <a:r>
              <a:rPr lang="en-US" sz="2800" spc="38" dirty="0">
                <a:solidFill>
                  <a:srgbClr val="000000"/>
                </a:solidFill>
                <a:latin typeface="Open Sauce"/>
                <a:ea typeface="Open Sauce"/>
                <a:cs typeface="Open Sauce"/>
                <a:sym typeface="Open Sauce"/>
              </a:rPr>
              <a:t>Export potential exists if domestic self-sufficiency is achieved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3" name="Freeform 3"/>
          <p:cNvSpPr/>
          <p:nvPr/>
        </p:nvSpPr>
        <p:spPr>
          <a:xfrm>
            <a:off x="0" y="-72330"/>
            <a:ext cx="18288000" cy="2817468"/>
          </a:xfrm>
          <a:custGeom>
            <a:avLst/>
            <a:gdLst/>
            <a:ahLst/>
            <a:cxnLst/>
            <a:rect l="l" t="t" r="r" b="b"/>
            <a:pathLst>
              <a:path w="18288000" h="2817468">
                <a:moveTo>
                  <a:pt x="0" y="0"/>
                </a:moveTo>
                <a:lnTo>
                  <a:pt x="18288000" y="0"/>
                </a:lnTo>
                <a:lnTo>
                  <a:pt x="18288000" y="2817468"/>
                </a:lnTo>
                <a:lnTo>
                  <a:pt x="0" y="28174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0" y="0"/>
            <a:ext cx="18288000" cy="2745138"/>
            <a:chOff x="0" y="0"/>
            <a:chExt cx="24384000" cy="3660184"/>
          </a:xfrm>
        </p:grpSpPr>
        <p:sp>
          <p:nvSpPr>
            <p:cNvPr id="5" name="Freeform 5"/>
            <p:cNvSpPr/>
            <p:nvPr/>
          </p:nvSpPr>
          <p:spPr>
            <a:xfrm>
              <a:off x="0" y="0"/>
              <a:ext cx="24384000" cy="3660140"/>
            </a:xfrm>
            <a:custGeom>
              <a:avLst/>
              <a:gdLst/>
              <a:ahLst/>
              <a:cxnLst/>
              <a:rect l="l" t="t" r="r" b="b"/>
              <a:pathLst>
                <a:path w="24384000" h="3660140">
                  <a:moveTo>
                    <a:pt x="0" y="0"/>
                  </a:moveTo>
                  <a:lnTo>
                    <a:pt x="24384000" y="0"/>
                  </a:lnTo>
                  <a:lnTo>
                    <a:pt x="24384000" y="3660140"/>
                  </a:lnTo>
                  <a:lnTo>
                    <a:pt x="0" y="3660140"/>
                  </a:lnTo>
                  <a:lnTo>
                    <a:pt x="0" y="0"/>
                  </a:lnTo>
                  <a:close/>
                </a:path>
              </a:pathLst>
            </a:custGeom>
            <a:blipFill>
              <a:blip r:embed="rId4">
                <a:alphaModFix amt="59000"/>
              </a:blip>
              <a:stretch>
                <a:fillRect t="-172027" b="-172028"/>
              </a:stretch>
            </a:blipFill>
          </p:spPr>
          <p:txBody>
            <a:bodyPr/>
            <a:lstStyle/>
            <a:p>
              <a:endParaRPr lang="en-US"/>
            </a:p>
          </p:txBody>
        </p:sp>
      </p:grpSp>
      <p:sp>
        <p:nvSpPr>
          <p:cNvPr id="6" name="Freeform 6"/>
          <p:cNvSpPr/>
          <p:nvPr/>
        </p:nvSpPr>
        <p:spPr>
          <a:xfrm>
            <a:off x="2916761" y="1782293"/>
            <a:ext cx="12731346" cy="1187486"/>
          </a:xfrm>
          <a:custGeom>
            <a:avLst/>
            <a:gdLst/>
            <a:ahLst/>
            <a:cxnLst/>
            <a:rect l="l" t="t" r="r" b="b"/>
            <a:pathLst>
              <a:path w="12731346" h="1187486">
                <a:moveTo>
                  <a:pt x="0" y="0"/>
                </a:moveTo>
                <a:lnTo>
                  <a:pt x="12731346" y="0"/>
                </a:lnTo>
                <a:lnTo>
                  <a:pt x="12731346" y="1187486"/>
                </a:lnTo>
                <a:lnTo>
                  <a:pt x="0" y="1187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609600" y="3467100"/>
            <a:ext cx="11772900" cy="5953233"/>
          </a:xfrm>
          <a:prstGeom prst="rect">
            <a:avLst/>
          </a:prstGeom>
        </p:spPr>
        <p:txBody>
          <a:bodyPr wrap="square" lIns="0" tIns="0" rIns="0" bIns="0" rtlCol="0" anchor="t">
            <a:spAutoFit/>
          </a:bodyPr>
          <a:lstStyle/>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Located in </a:t>
            </a:r>
            <a:r>
              <a:rPr lang="en-US" sz="2599" spc="41" dirty="0" err="1">
                <a:solidFill>
                  <a:srgbClr val="000000"/>
                </a:solidFill>
                <a:latin typeface="Open Sauce"/>
                <a:ea typeface="Open Sauce"/>
                <a:cs typeface="Open Sauce"/>
                <a:sym typeface="Open Sauce"/>
              </a:rPr>
              <a:t>Pachchilaipalli</a:t>
            </a:r>
            <a:r>
              <a:rPr lang="en-US" sz="2599" spc="41" dirty="0">
                <a:solidFill>
                  <a:srgbClr val="000000"/>
                </a:solidFill>
                <a:latin typeface="Open Sauce"/>
                <a:ea typeface="Open Sauce"/>
                <a:cs typeface="Open Sauce"/>
                <a:sym typeface="Open Sauce"/>
              </a:rPr>
              <a:t> DS Division, Kilinochchi District</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Adjoining A9 Road, Northern Province</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Non-operational for over 34 years due to conflict</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Basic infrastructure remains:</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Salt pans</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Deep tanks</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Land status:</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750 acres saltern land</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423 acres lagoon used as primary reservoir</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Land cleared of mines</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Potential production capacity:</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Minimum 30,000 MT per annum under </a:t>
            </a:r>
            <a:r>
              <a:rPr lang="en-US" sz="2599" spc="41" dirty="0" err="1">
                <a:solidFill>
                  <a:srgbClr val="000000"/>
                </a:solidFill>
                <a:latin typeface="Open Sauce"/>
                <a:ea typeface="Open Sauce"/>
                <a:cs typeface="Open Sauce"/>
                <a:sym typeface="Open Sauce"/>
              </a:rPr>
              <a:t>favourable</a:t>
            </a:r>
            <a:r>
              <a:rPr lang="en-US" sz="2599" spc="41" dirty="0">
                <a:solidFill>
                  <a:srgbClr val="000000"/>
                </a:solidFill>
                <a:latin typeface="Open Sauce"/>
                <a:ea typeface="Open Sauce"/>
                <a:cs typeface="Open Sauce"/>
                <a:sym typeface="Open Sauce"/>
              </a:rPr>
              <a:t> conditions</a:t>
            </a:r>
          </a:p>
        </p:txBody>
      </p:sp>
      <p:sp>
        <p:nvSpPr>
          <p:cNvPr id="8" name="TextBox 8"/>
          <p:cNvSpPr txBox="1"/>
          <p:nvPr/>
        </p:nvSpPr>
        <p:spPr>
          <a:xfrm>
            <a:off x="3650603" y="2075729"/>
            <a:ext cx="11263661" cy="539571"/>
          </a:xfrm>
          <a:prstGeom prst="rect">
            <a:avLst/>
          </a:prstGeom>
        </p:spPr>
        <p:txBody>
          <a:bodyPr lIns="0" tIns="0" rIns="0" bIns="0" rtlCol="0" anchor="t">
            <a:spAutoFit/>
          </a:bodyPr>
          <a:lstStyle/>
          <a:p>
            <a:pPr algn="ctr">
              <a:lnSpc>
                <a:spcPts val="4749"/>
              </a:lnSpc>
            </a:pPr>
            <a:r>
              <a:rPr lang="en-US" sz="2969" b="1" dirty="0" err="1">
                <a:solidFill>
                  <a:srgbClr val="FFFFFF"/>
                </a:solidFill>
                <a:latin typeface="Open Sauce Bold"/>
                <a:ea typeface="Open Sauce Bold"/>
                <a:cs typeface="Open Sauce Bold"/>
                <a:sym typeface="Open Sauce Bold"/>
              </a:rPr>
              <a:t>Kurinchathivu</a:t>
            </a:r>
            <a:r>
              <a:rPr lang="en-US" sz="2969" b="1" dirty="0">
                <a:solidFill>
                  <a:srgbClr val="FFFFFF"/>
                </a:solidFill>
                <a:latin typeface="Open Sauce Bold"/>
                <a:ea typeface="Open Sauce Bold"/>
                <a:cs typeface="Open Sauce Bold"/>
                <a:sym typeface="Open Sauce Bold"/>
              </a:rPr>
              <a:t> Saltern: Project Background</a:t>
            </a:r>
          </a:p>
        </p:txBody>
      </p:sp>
      <p:pic>
        <p:nvPicPr>
          <p:cNvPr id="3075" name="Picture 3" descr="Elephant Pass Saltern Launches New Table Salt Facility, Boosting Local  Production and Employment The Elephant Pass Saltern inaugurated its new  table salt production facility today (29), under the patronage of Minister  of">
            <a:extLst>
              <a:ext uri="{FF2B5EF4-FFF2-40B4-BE49-F238E27FC236}">
                <a16:creationId xmlns:a16="http://schemas.microsoft.com/office/drawing/2014/main" id="{A9A0CEB3-BC4C-CA05-69CC-4111004A16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42385" y="3146446"/>
            <a:ext cx="5324915" cy="34545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041DE43-ED22-3E2C-57EE-61EAE74D18ED}"/>
              </a:ext>
            </a:extLst>
          </p:cNvPr>
          <p:cNvPicPr>
            <a:picLocks noChangeAspect="1"/>
          </p:cNvPicPr>
          <p:nvPr/>
        </p:nvPicPr>
        <p:blipFill>
          <a:blip r:embed="rId8"/>
          <a:stretch>
            <a:fillRect/>
          </a:stretch>
        </p:blipFill>
        <p:spPr>
          <a:xfrm>
            <a:off x="12409390" y="6722962"/>
            <a:ext cx="5357910" cy="2976617"/>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FC67A-A3BF-BB22-33AB-3ADE2ECEDEBB}"/>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EC4A2E1B-0524-B0A4-D59B-4E961331B149}"/>
              </a:ext>
            </a:extLst>
          </p:cNvPr>
          <p:cNvSpPr/>
          <p:nvPr/>
        </p:nvSpPr>
        <p:spPr>
          <a:xfrm>
            <a:off x="0" y="-72330"/>
            <a:ext cx="18288000" cy="2817468"/>
          </a:xfrm>
          <a:custGeom>
            <a:avLst/>
            <a:gdLst/>
            <a:ahLst/>
            <a:cxnLst/>
            <a:rect l="l" t="t" r="r" b="b"/>
            <a:pathLst>
              <a:path w="18288000" h="2817468">
                <a:moveTo>
                  <a:pt x="0" y="0"/>
                </a:moveTo>
                <a:lnTo>
                  <a:pt x="18288000" y="0"/>
                </a:lnTo>
                <a:lnTo>
                  <a:pt x="18288000" y="2817468"/>
                </a:lnTo>
                <a:lnTo>
                  <a:pt x="0" y="28174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a:extLst>
              <a:ext uri="{FF2B5EF4-FFF2-40B4-BE49-F238E27FC236}">
                <a16:creationId xmlns:a16="http://schemas.microsoft.com/office/drawing/2014/main" id="{F69FE794-F55A-0E6D-C6DC-ABE9446D0B3F}"/>
              </a:ext>
            </a:extLst>
          </p:cNvPr>
          <p:cNvGrpSpPr/>
          <p:nvPr/>
        </p:nvGrpSpPr>
        <p:grpSpPr>
          <a:xfrm>
            <a:off x="0" y="0"/>
            <a:ext cx="18288000" cy="2745138"/>
            <a:chOff x="0" y="0"/>
            <a:chExt cx="24384000" cy="3660184"/>
          </a:xfrm>
        </p:grpSpPr>
        <p:sp>
          <p:nvSpPr>
            <p:cNvPr id="5" name="Freeform 5">
              <a:extLst>
                <a:ext uri="{FF2B5EF4-FFF2-40B4-BE49-F238E27FC236}">
                  <a16:creationId xmlns:a16="http://schemas.microsoft.com/office/drawing/2014/main" id="{64584D95-52C2-B695-16D6-D53AED206C6F}"/>
                </a:ext>
              </a:extLst>
            </p:cNvPr>
            <p:cNvSpPr/>
            <p:nvPr/>
          </p:nvSpPr>
          <p:spPr>
            <a:xfrm>
              <a:off x="0" y="0"/>
              <a:ext cx="24384000" cy="3660140"/>
            </a:xfrm>
            <a:custGeom>
              <a:avLst/>
              <a:gdLst/>
              <a:ahLst/>
              <a:cxnLst/>
              <a:rect l="l" t="t" r="r" b="b"/>
              <a:pathLst>
                <a:path w="24384000" h="3660140">
                  <a:moveTo>
                    <a:pt x="0" y="0"/>
                  </a:moveTo>
                  <a:lnTo>
                    <a:pt x="24384000" y="0"/>
                  </a:lnTo>
                  <a:lnTo>
                    <a:pt x="24384000" y="3660140"/>
                  </a:lnTo>
                  <a:lnTo>
                    <a:pt x="0" y="3660140"/>
                  </a:lnTo>
                  <a:lnTo>
                    <a:pt x="0" y="0"/>
                  </a:lnTo>
                  <a:close/>
                </a:path>
              </a:pathLst>
            </a:custGeom>
            <a:blipFill>
              <a:blip r:embed="rId4">
                <a:alphaModFix amt="59000"/>
              </a:blip>
              <a:stretch>
                <a:fillRect t="-172027" b="-172028"/>
              </a:stretch>
            </a:blipFill>
          </p:spPr>
          <p:txBody>
            <a:bodyPr/>
            <a:lstStyle/>
            <a:p>
              <a:endParaRPr lang="en-US"/>
            </a:p>
          </p:txBody>
        </p:sp>
      </p:grpSp>
      <p:sp>
        <p:nvSpPr>
          <p:cNvPr id="6" name="Freeform 6">
            <a:extLst>
              <a:ext uri="{FF2B5EF4-FFF2-40B4-BE49-F238E27FC236}">
                <a16:creationId xmlns:a16="http://schemas.microsoft.com/office/drawing/2014/main" id="{8A4FCB56-C807-E93B-2D28-E419C3A7B888}"/>
              </a:ext>
            </a:extLst>
          </p:cNvPr>
          <p:cNvSpPr/>
          <p:nvPr/>
        </p:nvSpPr>
        <p:spPr>
          <a:xfrm>
            <a:off x="2916761" y="1782293"/>
            <a:ext cx="12731346" cy="1187486"/>
          </a:xfrm>
          <a:custGeom>
            <a:avLst/>
            <a:gdLst/>
            <a:ahLst/>
            <a:cxnLst/>
            <a:rect l="l" t="t" r="r" b="b"/>
            <a:pathLst>
              <a:path w="12731346" h="1187486">
                <a:moveTo>
                  <a:pt x="0" y="0"/>
                </a:moveTo>
                <a:lnTo>
                  <a:pt x="12731346" y="0"/>
                </a:lnTo>
                <a:lnTo>
                  <a:pt x="12731346" y="1187486"/>
                </a:lnTo>
                <a:lnTo>
                  <a:pt x="0" y="1187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631C0C5B-52C5-C04D-5C90-BA02B35394DD}"/>
              </a:ext>
            </a:extLst>
          </p:cNvPr>
          <p:cNvSpPr txBox="1"/>
          <p:nvPr/>
        </p:nvSpPr>
        <p:spPr>
          <a:xfrm>
            <a:off x="762000" y="3695700"/>
            <a:ext cx="9906000" cy="4952959"/>
          </a:xfrm>
          <a:prstGeom prst="rect">
            <a:avLst/>
          </a:prstGeom>
        </p:spPr>
        <p:txBody>
          <a:bodyPr wrap="square" lIns="0" tIns="0" rIns="0" bIns="0" rtlCol="0" anchor="t">
            <a:spAutoFit/>
          </a:bodyPr>
          <a:lstStyle/>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Project approved by Cabinet of Ministers</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Cabinet Decision dated 18.08.2025</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Implemented under Government PPP FrameworkTwo-stage procurement process:</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Expression of Interest (EOI)</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Request for Proposal (RFP)</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Cabinet Appointed Negotiation Committee (CANC) established</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Project structured in line with PPP Guidelines and Regulations</a:t>
            </a:r>
          </a:p>
        </p:txBody>
      </p:sp>
      <p:sp>
        <p:nvSpPr>
          <p:cNvPr id="8" name="TextBox 8">
            <a:extLst>
              <a:ext uri="{FF2B5EF4-FFF2-40B4-BE49-F238E27FC236}">
                <a16:creationId xmlns:a16="http://schemas.microsoft.com/office/drawing/2014/main" id="{AF6B1406-CF32-747E-2F8D-76F6780A1767}"/>
              </a:ext>
            </a:extLst>
          </p:cNvPr>
          <p:cNvSpPr txBox="1"/>
          <p:nvPr/>
        </p:nvSpPr>
        <p:spPr>
          <a:xfrm>
            <a:off x="3650603" y="2075729"/>
            <a:ext cx="11263661" cy="539571"/>
          </a:xfrm>
          <a:prstGeom prst="rect">
            <a:avLst/>
          </a:prstGeom>
        </p:spPr>
        <p:txBody>
          <a:bodyPr lIns="0" tIns="0" rIns="0" bIns="0" rtlCol="0" anchor="t">
            <a:spAutoFit/>
          </a:bodyPr>
          <a:lstStyle/>
          <a:p>
            <a:pPr algn="ctr">
              <a:lnSpc>
                <a:spcPts val="4749"/>
              </a:lnSpc>
            </a:pPr>
            <a:r>
              <a:rPr lang="en-US" sz="2969" b="1" dirty="0">
                <a:solidFill>
                  <a:srgbClr val="FFFFFF"/>
                </a:solidFill>
                <a:latin typeface="Open Sauce Bold"/>
                <a:ea typeface="Open Sauce Bold"/>
                <a:cs typeface="Open Sauce Bold"/>
                <a:sym typeface="Open Sauce Bold"/>
              </a:rPr>
              <a:t>Government Policy and Approval</a:t>
            </a:r>
          </a:p>
        </p:txBody>
      </p:sp>
      <p:pic>
        <p:nvPicPr>
          <p:cNvPr id="3075" name="Picture 3" descr="Elephant Pass Saltern Launches New Table Salt Facility, Boosting Local  Production and Employment The Elephant Pass Saltern inaugurated its new  table salt production facility today (29), under the patronage of Minister  of">
            <a:extLst>
              <a:ext uri="{FF2B5EF4-FFF2-40B4-BE49-F238E27FC236}">
                <a16:creationId xmlns:a16="http://schemas.microsoft.com/office/drawing/2014/main" id="{B21AB60F-E045-D86A-92D2-78845F3921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42385" y="3146446"/>
            <a:ext cx="5324915" cy="34545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00008D1-0F1E-1090-524E-F459021E019C}"/>
              </a:ext>
            </a:extLst>
          </p:cNvPr>
          <p:cNvPicPr>
            <a:picLocks noChangeAspect="1"/>
          </p:cNvPicPr>
          <p:nvPr/>
        </p:nvPicPr>
        <p:blipFill>
          <a:blip r:embed="rId8"/>
          <a:stretch>
            <a:fillRect/>
          </a:stretch>
        </p:blipFill>
        <p:spPr>
          <a:xfrm>
            <a:off x="12409390" y="6722962"/>
            <a:ext cx="5357910" cy="2976617"/>
          </a:xfrm>
          <a:prstGeom prst="rect">
            <a:avLst/>
          </a:prstGeom>
          <a:ln>
            <a:solidFill>
              <a:schemeClr val="tx1"/>
            </a:solidFill>
          </a:ln>
        </p:spPr>
      </p:pic>
    </p:spTree>
    <p:extLst>
      <p:ext uri="{BB962C8B-B14F-4D97-AF65-F5344CB8AC3E}">
        <p14:creationId xmlns:p14="http://schemas.microsoft.com/office/powerpoint/2010/main" val="14616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5088D-6088-FC5F-372C-B16C3E00FC1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EF730835-4117-1E9F-DF18-78083012431B}"/>
              </a:ext>
            </a:extLst>
          </p:cNvPr>
          <p:cNvSpPr/>
          <p:nvPr/>
        </p:nvSpPr>
        <p:spPr>
          <a:xfrm>
            <a:off x="0" y="-72330"/>
            <a:ext cx="18288000" cy="2817468"/>
          </a:xfrm>
          <a:custGeom>
            <a:avLst/>
            <a:gdLst/>
            <a:ahLst/>
            <a:cxnLst/>
            <a:rect l="l" t="t" r="r" b="b"/>
            <a:pathLst>
              <a:path w="18288000" h="2817468">
                <a:moveTo>
                  <a:pt x="0" y="0"/>
                </a:moveTo>
                <a:lnTo>
                  <a:pt x="18288000" y="0"/>
                </a:lnTo>
                <a:lnTo>
                  <a:pt x="18288000" y="2817468"/>
                </a:lnTo>
                <a:lnTo>
                  <a:pt x="0" y="28174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a:extLst>
              <a:ext uri="{FF2B5EF4-FFF2-40B4-BE49-F238E27FC236}">
                <a16:creationId xmlns:a16="http://schemas.microsoft.com/office/drawing/2014/main" id="{C6EBBFD1-AB46-3F08-1547-2E7C6F28839A}"/>
              </a:ext>
            </a:extLst>
          </p:cNvPr>
          <p:cNvGrpSpPr/>
          <p:nvPr/>
        </p:nvGrpSpPr>
        <p:grpSpPr>
          <a:xfrm>
            <a:off x="0" y="0"/>
            <a:ext cx="18288000" cy="2745138"/>
            <a:chOff x="0" y="0"/>
            <a:chExt cx="24384000" cy="3660184"/>
          </a:xfrm>
        </p:grpSpPr>
        <p:sp>
          <p:nvSpPr>
            <p:cNvPr id="5" name="Freeform 5">
              <a:extLst>
                <a:ext uri="{FF2B5EF4-FFF2-40B4-BE49-F238E27FC236}">
                  <a16:creationId xmlns:a16="http://schemas.microsoft.com/office/drawing/2014/main" id="{62450B7F-2623-6DB9-586A-AADC7C9E15EC}"/>
                </a:ext>
              </a:extLst>
            </p:cNvPr>
            <p:cNvSpPr/>
            <p:nvPr/>
          </p:nvSpPr>
          <p:spPr>
            <a:xfrm>
              <a:off x="0" y="0"/>
              <a:ext cx="24384000" cy="3660140"/>
            </a:xfrm>
            <a:custGeom>
              <a:avLst/>
              <a:gdLst/>
              <a:ahLst/>
              <a:cxnLst/>
              <a:rect l="l" t="t" r="r" b="b"/>
              <a:pathLst>
                <a:path w="24384000" h="3660140">
                  <a:moveTo>
                    <a:pt x="0" y="0"/>
                  </a:moveTo>
                  <a:lnTo>
                    <a:pt x="24384000" y="0"/>
                  </a:lnTo>
                  <a:lnTo>
                    <a:pt x="24384000" y="3660140"/>
                  </a:lnTo>
                  <a:lnTo>
                    <a:pt x="0" y="3660140"/>
                  </a:lnTo>
                  <a:lnTo>
                    <a:pt x="0" y="0"/>
                  </a:lnTo>
                  <a:close/>
                </a:path>
              </a:pathLst>
            </a:custGeom>
            <a:blipFill>
              <a:blip r:embed="rId4">
                <a:alphaModFix amt="59000"/>
              </a:blip>
              <a:stretch>
                <a:fillRect t="-172027" b="-172028"/>
              </a:stretch>
            </a:blipFill>
          </p:spPr>
          <p:txBody>
            <a:bodyPr/>
            <a:lstStyle/>
            <a:p>
              <a:endParaRPr lang="en-US"/>
            </a:p>
          </p:txBody>
        </p:sp>
      </p:grpSp>
      <p:sp>
        <p:nvSpPr>
          <p:cNvPr id="6" name="Freeform 6">
            <a:extLst>
              <a:ext uri="{FF2B5EF4-FFF2-40B4-BE49-F238E27FC236}">
                <a16:creationId xmlns:a16="http://schemas.microsoft.com/office/drawing/2014/main" id="{7EBD9702-BBDA-2D75-EF53-E1234B5C70F7}"/>
              </a:ext>
            </a:extLst>
          </p:cNvPr>
          <p:cNvSpPr/>
          <p:nvPr/>
        </p:nvSpPr>
        <p:spPr>
          <a:xfrm>
            <a:off x="2916761" y="1782293"/>
            <a:ext cx="12731346" cy="1187486"/>
          </a:xfrm>
          <a:custGeom>
            <a:avLst/>
            <a:gdLst/>
            <a:ahLst/>
            <a:cxnLst/>
            <a:rect l="l" t="t" r="r" b="b"/>
            <a:pathLst>
              <a:path w="12731346" h="1187486">
                <a:moveTo>
                  <a:pt x="0" y="0"/>
                </a:moveTo>
                <a:lnTo>
                  <a:pt x="12731346" y="0"/>
                </a:lnTo>
                <a:lnTo>
                  <a:pt x="12731346" y="1187486"/>
                </a:lnTo>
                <a:lnTo>
                  <a:pt x="0" y="1187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E67286FD-F568-1E05-DF7D-7D14EBDDB788}"/>
              </a:ext>
            </a:extLst>
          </p:cNvPr>
          <p:cNvSpPr txBox="1"/>
          <p:nvPr/>
        </p:nvSpPr>
        <p:spPr>
          <a:xfrm>
            <a:off x="762000" y="3848100"/>
            <a:ext cx="9906000" cy="4452822"/>
          </a:xfrm>
          <a:prstGeom prst="rect">
            <a:avLst/>
          </a:prstGeom>
        </p:spPr>
        <p:txBody>
          <a:bodyPr wrap="square" lIns="0" tIns="0" rIns="0" bIns="0" rtlCol="0" anchor="t">
            <a:spAutoFit/>
          </a:bodyPr>
          <a:lstStyle/>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Concession period:</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20 years (excluding 2-year construction period)</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Private sector:</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Fully finances the project</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Designs, builds, operates, and maintains facilities</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Government:</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Provides land and existing infrastructure</a:t>
            </a:r>
          </a:p>
          <a:p>
            <a:pPr marL="1051439" lvl="3" indent="-198080" algn="just">
              <a:lnSpc>
                <a:spcPts val="3898"/>
              </a:lnSpc>
              <a:buFont typeface="Arial"/>
              <a:buChar char="⚬"/>
            </a:pPr>
            <a:r>
              <a:rPr lang="en-US" sz="2599" spc="41" dirty="0">
                <a:solidFill>
                  <a:srgbClr val="000000"/>
                </a:solidFill>
                <a:latin typeface="Open Sauce"/>
                <a:ea typeface="Open Sauce"/>
                <a:cs typeface="Open Sauce"/>
                <a:sym typeface="Open Sauce"/>
              </a:rPr>
              <a:t>Regulatory oversight</a:t>
            </a:r>
          </a:p>
          <a:p>
            <a:pPr marL="594239" lvl="2" indent="-198080" algn="just">
              <a:lnSpc>
                <a:spcPts val="3898"/>
              </a:lnSpc>
              <a:buFont typeface="Arial"/>
              <a:buChar char="⚬"/>
            </a:pPr>
            <a:r>
              <a:rPr lang="en-US" sz="2599" spc="41" dirty="0">
                <a:solidFill>
                  <a:srgbClr val="000000"/>
                </a:solidFill>
                <a:latin typeface="Open Sauce"/>
                <a:ea typeface="Open Sauce"/>
                <a:cs typeface="Open Sauce"/>
                <a:sym typeface="Open Sauce"/>
              </a:rPr>
              <a:t>Assets transferred to NSL at end of concession</a:t>
            </a:r>
          </a:p>
        </p:txBody>
      </p:sp>
      <p:sp>
        <p:nvSpPr>
          <p:cNvPr id="8" name="TextBox 8">
            <a:extLst>
              <a:ext uri="{FF2B5EF4-FFF2-40B4-BE49-F238E27FC236}">
                <a16:creationId xmlns:a16="http://schemas.microsoft.com/office/drawing/2014/main" id="{02468866-712B-6042-6752-97EC1C45E458}"/>
              </a:ext>
            </a:extLst>
          </p:cNvPr>
          <p:cNvSpPr txBox="1"/>
          <p:nvPr/>
        </p:nvSpPr>
        <p:spPr>
          <a:xfrm>
            <a:off x="3512169" y="2136403"/>
            <a:ext cx="11263661" cy="539571"/>
          </a:xfrm>
          <a:prstGeom prst="rect">
            <a:avLst/>
          </a:prstGeom>
        </p:spPr>
        <p:txBody>
          <a:bodyPr lIns="0" tIns="0" rIns="0" bIns="0" rtlCol="0" anchor="t">
            <a:spAutoFit/>
          </a:bodyPr>
          <a:lstStyle/>
          <a:p>
            <a:pPr algn="ctr">
              <a:lnSpc>
                <a:spcPts val="4749"/>
              </a:lnSpc>
            </a:pPr>
            <a:r>
              <a:rPr lang="en-US" sz="2969" b="1" dirty="0">
                <a:solidFill>
                  <a:srgbClr val="FFFFFF"/>
                </a:solidFill>
                <a:latin typeface="Open Sauce Bold"/>
                <a:ea typeface="Open Sauce Bold"/>
                <a:cs typeface="Open Sauce Bold"/>
                <a:sym typeface="Open Sauce Bold"/>
              </a:rPr>
              <a:t>Proposed PPP Model</a:t>
            </a:r>
          </a:p>
        </p:txBody>
      </p:sp>
      <p:pic>
        <p:nvPicPr>
          <p:cNvPr id="3075" name="Picture 3" descr="Elephant Pass Saltern Launches New Table Salt Facility, Boosting Local  Production and Employment The Elephant Pass Saltern inaugurated its new  table salt production facility today (29), under the patronage of Minister  of">
            <a:extLst>
              <a:ext uri="{FF2B5EF4-FFF2-40B4-BE49-F238E27FC236}">
                <a16:creationId xmlns:a16="http://schemas.microsoft.com/office/drawing/2014/main" id="{0B70293F-FFB8-EAE9-DF61-72DCACD5D0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42385" y="3146446"/>
            <a:ext cx="5324915" cy="34545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9DB14CF-03BA-2514-3B1F-B5DC8AFE4DCA}"/>
              </a:ext>
            </a:extLst>
          </p:cNvPr>
          <p:cNvPicPr>
            <a:picLocks noChangeAspect="1"/>
          </p:cNvPicPr>
          <p:nvPr/>
        </p:nvPicPr>
        <p:blipFill>
          <a:blip r:embed="rId8"/>
          <a:stretch>
            <a:fillRect/>
          </a:stretch>
        </p:blipFill>
        <p:spPr>
          <a:xfrm>
            <a:off x="12409390" y="6722962"/>
            <a:ext cx="5357910" cy="2976617"/>
          </a:xfrm>
          <a:prstGeom prst="rect">
            <a:avLst/>
          </a:prstGeom>
          <a:ln>
            <a:solidFill>
              <a:schemeClr val="tx1"/>
            </a:solidFill>
          </a:ln>
        </p:spPr>
      </p:pic>
    </p:spTree>
    <p:extLst>
      <p:ext uri="{BB962C8B-B14F-4D97-AF65-F5344CB8AC3E}">
        <p14:creationId xmlns:p14="http://schemas.microsoft.com/office/powerpoint/2010/main" val="218660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0" y="-72330"/>
            <a:ext cx="18288000" cy="2817468"/>
          </a:xfrm>
          <a:custGeom>
            <a:avLst/>
            <a:gdLst/>
            <a:ahLst/>
            <a:cxnLst/>
            <a:rect l="l" t="t" r="r" b="b"/>
            <a:pathLst>
              <a:path w="18288000" h="2817468">
                <a:moveTo>
                  <a:pt x="0" y="0"/>
                </a:moveTo>
                <a:lnTo>
                  <a:pt x="18288000" y="0"/>
                </a:lnTo>
                <a:lnTo>
                  <a:pt x="18288000" y="2817468"/>
                </a:lnTo>
                <a:lnTo>
                  <a:pt x="0" y="28174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0"/>
            <a:ext cx="18288000" cy="2745138"/>
            <a:chOff x="0" y="0"/>
            <a:chExt cx="24384000" cy="3660184"/>
          </a:xfrm>
        </p:grpSpPr>
        <p:sp>
          <p:nvSpPr>
            <p:cNvPr id="4" name="Freeform 4"/>
            <p:cNvSpPr/>
            <p:nvPr/>
          </p:nvSpPr>
          <p:spPr>
            <a:xfrm>
              <a:off x="0" y="0"/>
              <a:ext cx="24384000" cy="3660140"/>
            </a:xfrm>
            <a:custGeom>
              <a:avLst/>
              <a:gdLst/>
              <a:ahLst/>
              <a:cxnLst/>
              <a:rect l="l" t="t" r="r" b="b"/>
              <a:pathLst>
                <a:path w="24384000" h="3660140">
                  <a:moveTo>
                    <a:pt x="0" y="0"/>
                  </a:moveTo>
                  <a:lnTo>
                    <a:pt x="24384000" y="0"/>
                  </a:lnTo>
                  <a:lnTo>
                    <a:pt x="24384000" y="3660140"/>
                  </a:lnTo>
                  <a:lnTo>
                    <a:pt x="0" y="3660140"/>
                  </a:lnTo>
                  <a:lnTo>
                    <a:pt x="0" y="0"/>
                  </a:lnTo>
                  <a:close/>
                </a:path>
              </a:pathLst>
            </a:custGeom>
            <a:blipFill>
              <a:blip r:embed="rId4">
                <a:alphaModFix amt="59000"/>
              </a:blip>
              <a:stretch>
                <a:fillRect t="-172027" b="-172028"/>
              </a:stretch>
            </a:blipFill>
          </p:spPr>
          <p:txBody>
            <a:bodyPr/>
            <a:lstStyle/>
            <a:p>
              <a:endParaRPr lang="en-US"/>
            </a:p>
          </p:txBody>
        </p:sp>
      </p:grpSp>
      <p:sp>
        <p:nvSpPr>
          <p:cNvPr id="7" name="Freeform 7"/>
          <p:cNvSpPr/>
          <p:nvPr/>
        </p:nvSpPr>
        <p:spPr>
          <a:xfrm>
            <a:off x="0" y="10057932"/>
            <a:ext cx="18288000" cy="229068"/>
          </a:xfrm>
          <a:custGeom>
            <a:avLst/>
            <a:gdLst/>
            <a:ahLst/>
            <a:cxnLst/>
            <a:rect l="l" t="t" r="r" b="b"/>
            <a:pathLst>
              <a:path w="18288000" h="229068">
                <a:moveTo>
                  <a:pt x="0" y="0"/>
                </a:moveTo>
                <a:lnTo>
                  <a:pt x="18288000" y="0"/>
                </a:lnTo>
                <a:lnTo>
                  <a:pt x="18288000" y="229068"/>
                </a:lnTo>
                <a:lnTo>
                  <a:pt x="0" y="229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1054100" y="4000500"/>
            <a:ext cx="9004300" cy="5189626"/>
          </a:xfrm>
          <a:prstGeom prst="rect">
            <a:avLst/>
          </a:prstGeom>
        </p:spPr>
        <p:txBody>
          <a:bodyPr wrap="square" lIns="0" tIns="0" rIns="0" bIns="0" rtlCol="0" anchor="t">
            <a:spAutoFit/>
          </a:bodyPr>
          <a:lstStyle/>
          <a:p>
            <a:pPr marL="515125" lvl="2" indent="-171708" algn="just">
              <a:lnSpc>
                <a:spcPts val="3379"/>
              </a:lnSpc>
              <a:buFont typeface="Arial"/>
              <a:buChar char="⚬"/>
            </a:pPr>
            <a:r>
              <a:rPr lang="en-US" sz="2253" spc="36" dirty="0">
                <a:solidFill>
                  <a:srgbClr val="000000"/>
                </a:solidFill>
                <a:latin typeface="Open Sauce"/>
                <a:ea typeface="Open Sauce"/>
                <a:cs typeface="Open Sauce"/>
                <a:sym typeface="Open Sauce"/>
              </a:rPr>
              <a:t>Step 1: Private Investment</a:t>
            </a:r>
          </a:p>
          <a:p>
            <a:pPr marL="972325" lvl="3" indent="-171708" algn="just">
              <a:lnSpc>
                <a:spcPts val="3379"/>
              </a:lnSpc>
              <a:buFont typeface="Arial"/>
              <a:buChar char="⚬"/>
            </a:pPr>
            <a:r>
              <a:rPr lang="en-US" sz="2253" spc="36" dirty="0">
                <a:solidFill>
                  <a:srgbClr val="000000"/>
                </a:solidFill>
                <a:latin typeface="Open Sauce"/>
                <a:ea typeface="Open Sauce"/>
                <a:cs typeface="Open Sauce"/>
                <a:sym typeface="Open Sauce"/>
              </a:rPr>
              <a:t>100% private financing (CAPEX + working capital)</a:t>
            </a:r>
          </a:p>
          <a:p>
            <a:pPr marL="515125" lvl="2" indent="-171708" algn="just">
              <a:lnSpc>
                <a:spcPts val="3379"/>
              </a:lnSpc>
              <a:buFont typeface="Arial"/>
              <a:buChar char="⚬"/>
            </a:pPr>
            <a:r>
              <a:rPr lang="en-US" sz="2253" spc="36" dirty="0">
                <a:solidFill>
                  <a:srgbClr val="000000"/>
                </a:solidFill>
                <a:latin typeface="Open Sauce"/>
                <a:ea typeface="Open Sauce"/>
                <a:cs typeface="Open Sauce"/>
                <a:sym typeface="Open Sauce"/>
              </a:rPr>
              <a:t>Step 2: Rehabilitation &amp; Development</a:t>
            </a:r>
          </a:p>
          <a:p>
            <a:pPr marL="972325" lvl="3" indent="-171708" algn="just">
              <a:lnSpc>
                <a:spcPts val="3379"/>
              </a:lnSpc>
              <a:buFont typeface="Arial"/>
              <a:buChar char="⚬"/>
            </a:pPr>
            <a:r>
              <a:rPr lang="en-US" sz="2253" spc="36" dirty="0">
                <a:solidFill>
                  <a:srgbClr val="000000"/>
                </a:solidFill>
                <a:latin typeface="Open Sauce"/>
                <a:ea typeface="Open Sauce"/>
                <a:cs typeface="Open Sauce"/>
                <a:sym typeface="Open Sauce"/>
              </a:rPr>
              <a:t>Restore existing saltern infrastructure</a:t>
            </a:r>
          </a:p>
          <a:p>
            <a:pPr marL="972325" lvl="3" indent="-171708" algn="just">
              <a:lnSpc>
                <a:spcPts val="3379"/>
              </a:lnSpc>
              <a:buFont typeface="Arial"/>
              <a:buChar char="⚬"/>
            </a:pPr>
            <a:r>
              <a:rPr lang="en-US" sz="2253" spc="36" dirty="0">
                <a:solidFill>
                  <a:srgbClr val="000000"/>
                </a:solidFill>
                <a:latin typeface="Open Sauce"/>
                <a:ea typeface="Open Sauce"/>
                <a:cs typeface="Open Sauce"/>
                <a:sym typeface="Open Sauce"/>
              </a:rPr>
              <a:t>Introduce modern production technology</a:t>
            </a:r>
          </a:p>
          <a:p>
            <a:pPr marL="972325" lvl="3" indent="-171708" algn="just">
              <a:lnSpc>
                <a:spcPts val="3379"/>
              </a:lnSpc>
              <a:buFont typeface="Arial"/>
              <a:buChar char="⚬"/>
            </a:pPr>
            <a:r>
              <a:rPr lang="en-US" sz="2253" spc="36" dirty="0">
                <a:solidFill>
                  <a:srgbClr val="000000"/>
                </a:solidFill>
                <a:latin typeface="Open Sauce"/>
                <a:ea typeface="Open Sauce"/>
                <a:cs typeface="Open Sauce"/>
                <a:sym typeface="Open Sauce"/>
              </a:rPr>
              <a:t>Complete within 2 years</a:t>
            </a:r>
          </a:p>
          <a:p>
            <a:pPr marL="515125" lvl="2" indent="-171708" algn="just">
              <a:lnSpc>
                <a:spcPts val="3379"/>
              </a:lnSpc>
              <a:buFont typeface="Arial"/>
              <a:buChar char="⚬"/>
            </a:pPr>
            <a:r>
              <a:rPr lang="en-US" sz="2253" spc="36" dirty="0">
                <a:solidFill>
                  <a:srgbClr val="000000"/>
                </a:solidFill>
                <a:latin typeface="Open Sauce"/>
                <a:ea typeface="Open Sauce"/>
                <a:cs typeface="Open Sauce"/>
                <a:sym typeface="Open Sauce"/>
              </a:rPr>
              <a:t>Step 3: Operations</a:t>
            </a:r>
          </a:p>
          <a:p>
            <a:pPr marL="972325" lvl="3" indent="-171708" algn="just">
              <a:lnSpc>
                <a:spcPts val="3379"/>
              </a:lnSpc>
              <a:buFont typeface="Arial"/>
              <a:buChar char="⚬"/>
            </a:pPr>
            <a:r>
              <a:rPr lang="en-US" sz="2253" spc="36" dirty="0">
                <a:solidFill>
                  <a:srgbClr val="000000"/>
                </a:solidFill>
                <a:latin typeface="Open Sauce"/>
                <a:ea typeface="Open Sauce"/>
                <a:cs typeface="Open Sauce"/>
                <a:sym typeface="Open Sauce"/>
              </a:rPr>
              <a:t>Raw salt production</a:t>
            </a:r>
          </a:p>
          <a:p>
            <a:pPr marL="972325" lvl="3" indent="-171708" algn="just">
              <a:lnSpc>
                <a:spcPts val="3379"/>
              </a:lnSpc>
              <a:buFont typeface="Arial"/>
              <a:buChar char="⚬"/>
            </a:pPr>
            <a:r>
              <a:rPr lang="en-US" sz="2253" spc="36" dirty="0">
                <a:solidFill>
                  <a:srgbClr val="000000"/>
                </a:solidFill>
                <a:latin typeface="Open Sauce"/>
                <a:ea typeface="Open Sauce"/>
                <a:cs typeface="Open Sauce"/>
                <a:sym typeface="Open Sauce"/>
              </a:rPr>
              <a:t>Value-added processing</a:t>
            </a:r>
          </a:p>
          <a:p>
            <a:pPr marL="972325" lvl="3" indent="-171708" algn="just">
              <a:lnSpc>
                <a:spcPts val="3379"/>
              </a:lnSpc>
              <a:buFont typeface="Arial"/>
              <a:buChar char="⚬"/>
            </a:pPr>
            <a:r>
              <a:rPr lang="en-US" sz="2253" spc="36" dirty="0">
                <a:solidFill>
                  <a:srgbClr val="000000"/>
                </a:solidFill>
                <a:latin typeface="Open Sauce"/>
                <a:ea typeface="Open Sauce"/>
                <a:cs typeface="Open Sauce"/>
                <a:sym typeface="Open Sauce"/>
              </a:rPr>
              <a:t>Domestic and export marketing</a:t>
            </a:r>
          </a:p>
          <a:p>
            <a:pPr marL="515125" lvl="2" indent="-171708" algn="just">
              <a:lnSpc>
                <a:spcPts val="3379"/>
              </a:lnSpc>
              <a:buFont typeface="Arial"/>
              <a:buChar char="⚬"/>
            </a:pPr>
            <a:r>
              <a:rPr lang="en-US" sz="2253" spc="36" dirty="0">
                <a:solidFill>
                  <a:srgbClr val="000000"/>
                </a:solidFill>
                <a:latin typeface="Open Sauce"/>
                <a:ea typeface="Open Sauce"/>
                <a:cs typeface="Open Sauce"/>
                <a:sym typeface="Open Sauce"/>
              </a:rPr>
              <a:t>Step 4: Transfer</a:t>
            </a:r>
          </a:p>
          <a:p>
            <a:pPr marL="972325" lvl="3" indent="-171708" algn="just">
              <a:lnSpc>
                <a:spcPts val="3379"/>
              </a:lnSpc>
              <a:buFont typeface="Arial"/>
              <a:buChar char="⚬"/>
            </a:pPr>
            <a:r>
              <a:rPr lang="en-US" sz="2253" spc="36" dirty="0">
                <a:solidFill>
                  <a:srgbClr val="000000"/>
                </a:solidFill>
                <a:latin typeface="Open Sauce"/>
                <a:ea typeface="Open Sauce"/>
                <a:cs typeface="Open Sauce"/>
                <a:sym typeface="Open Sauce"/>
              </a:rPr>
              <a:t>Handover of assets to NSL after concession period </a:t>
            </a:r>
          </a:p>
        </p:txBody>
      </p:sp>
      <p:sp>
        <p:nvSpPr>
          <p:cNvPr id="10" name="TextBox 10"/>
          <p:cNvSpPr txBox="1"/>
          <p:nvPr/>
        </p:nvSpPr>
        <p:spPr>
          <a:xfrm>
            <a:off x="1054100" y="3086043"/>
            <a:ext cx="8077200" cy="343748"/>
          </a:xfrm>
          <a:prstGeom prst="rect">
            <a:avLst/>
          </a:prstGeom>
        </p:spPr>
        <p:txBody>
          <a:bodyPr wrap="square" lIns="0" tIns="0" rIns="0" bIns="0" rtlCol="0" anchor="t">
            <a:spAutoFit/>
          </a:bodyPr>
          <a:lstStyle/>
          <a:p>
            <a:pPr algn="ctr">
              <a:lnSpc>
                <a:spcPts val="2859"/>
              </a:lnSpc>
            </a:pPr>
            <a:r>
              <a:rPr lang="en-US" sz="2199" b="1" dirty="0">
                <a:solidFill>
                  <a:srgbClr val="000000"/>
                </a:solidFill>
                <a:latin typeface="Open Sauce Bold"/>
                <a:ea typeface="Open Sauce Bold"/>
                <a:cs typeface="Open Sauce Bold"/>
                <a:sym typeface="Open Sauce Bold"/>
              </a:rPr>
              <a:t>Methodology / Implementation Approach</a:t>
            </a:r>
          </a:p>
        </p:txBody>
      </p:sp>
      <p:pic>
        <p:nvPicPr>
          <p:cNvPr id="11" name="Picture 3" descr="Elephant Pass Saltern Launches New Table Salt Facility, Boosting Local  Production and Employment The Elephant Pass Saltern inaugurated its new  table salt production facility today (29), under the patronage of Minister  of">
            <a:extLst>
              <a:ext uri="{FF2B5EF4-FFF2-40B4-BE49-F238E27FC236}">
                <a16:creationId xmlns:a16="http://schemas.microsoft.com/office/drawing/2014/main" id="{B9D91FA4-5456-F56C-20BE-8F75DE6C19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42385" y="3146446"/>
            <a:ext cx="5324915" cy="34545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011E423-1933-9DBC-A712-6FB8C9CB37BC}"/>
              </a:ext>
            </a:extLst>
          </p:cNvPr>
          <p:cNvPicPr>
            <a:picLocks noChangeAspect="1"/>
          </p:cNvPicPr>
          <p:nvPr/>
        </p:nvPicPr>
        <p:blipFill>
          <a:blip r:embed="rId8"/>
          <a:stretch>
            <a:fillRect/>
          </a:stretch>
        </p:blipFill>
        <p:spPr>
          <a:xfrm>
            <a:off x="12409390" y="6722962"/>
            <a:ext cx="5357910" cy="2976617"/>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63531" y="2173739"/>
            <a:ext cx="10852756" cy="6157930"/>
          </a:xfrm>
          <a:custGeom>
            <a:avLst/>
            <a:gdLst/>
            <a:ahLst/>
            <a:cxnLst/>
            <a:rect l="l" t="t" r="r" b="b"/>
            <a:pathLst>
              <a:path w="10852756" h="6157930">
                <a:moveTo>
                  <a:pt x="0" y="0"/>
                </a:moveTo>
                <a:lnTo>
                  <a:pt x="10852756" y="0"/>
                </a:lnTo>
                <a:lnTo>
                  <a:pt x="10852756" y="6157930"/>
                </a:lnTo>
                <a:lnTo>
                  <a:pt x="0" y="6157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631562" y="6844469"/>
            <a:ext cx="395006" cy="395006"/>
          </a:xfrm>
          <a:custGeom>
            <a:avLst/>
            <a:gdLst/>
            <a:ahLst/>
            <a:cxnLst/>
            <a:rect l="l" t="t" r="r" b="b"/>
            <a:pathLst>
              <a:path w="395006" h="395006">
                <a:moveTo>
                  <a:pt x="0" y="0"/>
                </a:moveTo>
                <a:lnTo>
                  <a:pt x="395006" y="0"/>
                </a:lnTo>
                <a:lnTo>
                  <a:pt x="395006" y="395006"/>
                </a:lnTo>
                <a:lnTo>
                  <a:pt x="0" y="3950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9631562" y="5824482"/>
            <a:ext cx="395006" cy="395006"/>
          </a:xfrm>
          <a:custGeom>
            <a:avLst/>
            <a:gdLst/>
            <a:ahLst/>
            <a:cxnLst/>
            <a:rect l="l" t="t" r="r" b="b"/>
            <a:pathLst>
              <a:path w="395006" h="395006">
                <a:moveTo>
                  <a:pt x="0" y="0"/>
                </a:moveTo>
                <a:lnTo>
                  <a:pt x="395006" y="0"/>
                </a:lnTo>
                <a:lnTo>
                  <a:pt x="395006" y="395006"/>
                </a:lnTo>
                <a:lnTo>
                  <a:pt x="0" y="3950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9631562" y="6349615"/>
            <a:ext cx="394829" cy="395006"/>
          </a:xfrm>
          <a:custGeom>
            <a:avLst/>
            <a:gdLst/>
            <a:ahLst/>
            <a:cxnLst/>
            <a:rect l="l" t="t" r="r" b="b"/>
            <a:pathLst>
              <a:path w="394829" h="395006">
                <a:moveTo>
                  <a:pt x="0" y="0"/>
                </a:moveTo>
                <a:lnTo>
                  <a:pt x="394829" y="0"/>
                </a:lnTo>
                <a:lnTo>
                  <a:pt x="394829" y="395006"/>
                </a:lnTo>
                <a:lnTo>
                  <a:pt x="0" y="395006"/>
                </a:lnTo>
                <a:lnTo>
                  <a:pt x="0" y="0"/>
                </a:lnTo>
                <a:close/>
              </a:path>
            </a:pathLst>
          </a:custGeom>
          <a:blipFill>
            <a:blip r:embed="rId8">
              <a:extLst>
                <a:ext uri="{96DAC541-7B7A-43D3-8B79-37D633B846F1}">
                  <asvg:svgBlip xmlns:asvg="http://schemas.microsoft.com/office/drawing/2016/SVG/main" r:embed="rId9"/>
                </a:ext>
              </a:extLst>
            </a:blip>
            <a:stretch>
              <a:fillRect l="-22" r="-22"/>
            </a:stretch>
          </a:blipFill>
        </p:spPr>
        <p:txBody>
          <a:bodyPr/>
          <a:lstStyle/>
          <a:p>
            <a:endParaRPr lang="en-US"/>
          </a:p>
        </p:txBody>
      </p:sp>
      <p:sp>
        <p:nvSpPr>
          <p:cNvPr id="6" name="Freeform 6"/>
          <p:cNvSpPr/>
          <p:nvPr/>
        </p:nvSpPr>
        <p:spPr>
          <a:xfrm>
            <a:off x="9631562" y="5326923"/>
            <a:ext cx="395006" cy="395006"/>
          </a:xfrm>
          <a:custGeom>
            <a:avLst/>
            <a:gdLst/>
            <a:ahLst/>
            <a:cxnLst/>
            <a:rect l="l" t="t" r="r" b="b"/>
            <a:pathLst>
              <a:path w="395006" h="395006">
                <a:moveTo>
                  <a:pt x="0" y="0"/>
                </a:moveTo>
                <a:lnTo>
                  <a:pt x="395006" y="0"/>
                </a:lnTo>
                <a:lnTo>
                  <a:pt x="395006" y="395006"/>
                </a:lnTo>
                <a:lnTo>
                  <a:pt x="0" y="3950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552031" y="1614971"/>
            <a:ext cx="7423903" cy="7423903"/>
          </a:xfrm>
          <a:custGeom>
            <a:avLst/>
            <a:gdLst/>
            <a:ahLst/>
            <a:cxnLst/>
            <a:rect l="l" t="t" r="r" b="b"/>
            <a:pathLst>
              <a:path w="7423903" h="7423903">
                <a:moveTo>
                  <a:pt x="0" y="0"/>
                </a:moveTo>
                <a:lnTo>
                  <a:pt x="7423903" y="0"/>
                </a:lnTo>
                <a:lnTo>
                  <a:pt x="7423903" y="7423903"/>
                </a:lnTo>
                <a:lnTo>
                  <a:pt x="0" y="74239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8" name="Group 8"/>
          <p:cNvGrpSpPr/>
          <p:nvPr/>
        </p:nvGrpSpPr>
        <p:grpSpPr>
          <a:xfrm>
            <a:off x="2243331" y="2306284"/>
            <a:ext cx="6041303" cy="6041278"/>
            <a:chOff x="0" y="0"/>
            <a:chExt cx="8055071" cy="8055037"/>
          </a:xfrm>
        </p:grpSpPr>
        <p:sp>
          <p:nvSpPr>
            <p:cNvPr id="9" name="Freeform 9"/>
            <p:cNvSpPr/>
            <p:nvPr/>
          </p:nvSpPr>
          <p:spPr>
            <a:xfrm>
              <a:off x="0" y="0"/>
              <a:ext cx="8055102" cy="8054975"/>
            </a:xfrm>
            <a:custGeom>
              <a:avLst/>
              <a:gdLst/>
              <a:ahLst/>
              <a:cxnLst/>
              <a:rect l="l" t="t" r="r" b="b"/>
              <a:pathLst>
                <a:path w="8055102" h="8054975">
                  <a:moveTo>
                    <a:pt x="8055102" y="4027551"/>
                  </a:moveTo>
                  <a:cubicBezTo>
                    <a:pt x="8055102" y="6251829"/>
                    <a:pt x="6251829" y="8054975"/>
                    <a:pt x="4027551" y="8054975"/>
                  </a:cubicBezTo>
                  <a:cubicBezTo>
                    <a:pt x="1803273" y="8054975"/>
                    <a:pt x="0" y="6251829"/>
                    <a:pt x="0" y="4027551"/>
                  </a:cubicBezTo>
                  <a:cubicBezTo>
                    <a:pt x="0" y="1803273"/>
                    <a:pt x="1803146" y="0"/>
                    <a:pt x="4027551" y="0"/>
                  </a:cubicBezTo>
                  <a:cubicBezTo>
                    <a:pt x="6251956" y="0"/>
                    <a:pt x="8055102" y="1803146"/>
                    <a:pt x="8055102" y="4027551"/>
                  </a:cubicBezTo>
                  <a:close/>
                </a:path>
              </a:pathLst>
            </a:custGeom>
            <a:blipFill>
              <a:blip r:embed="rId14"/>
              <a:stretch>
                <a:fillRect l="-60562" t="-14800" r="-11634"/>
              </a:stretch>
            </a:blipFill>
          </p:spPr>
          <p:txBody>
            <a:bodyPr/>
            <a:lstStyle/>
            <a:p>
              <a:endParaRPr lang="en-US"/>
            </a:p>
          </p:txBody>
        </p:sp>
      </p:grpSp>
      <p:sp>
        <p:nvSpPr>
          <p:cNvPr id="10" name="Freeform 10"/>
          <p:cNvSpPr/>
          <p:nvPr/>
        </p:nvSpPr>
        <p:spPr>
          <a:xfrm>
            <a:off x="9276471" y="4433981"/>
            <a:ext cx="52107" cy="3178076"/>
          </a:xfrm>
          <a:custGeom>
            <a:avLst/>
            <a:gdLst/>
            <a:ahLst/>
            <a:cxnLst/>
            <a:rect l="l" t="t" r="r" b="b"/>
            <a:pathLst>
              <a:path w="52107" h="3178076">
                <a:moveTo>
                  <a:pt x="0" y="0"/>
                </a:moveTo>
                <a:lnTo>
                  <a:pt x="52107" y="0"/>
                </a:lnTo>
                <a:lnTo>
                  <a:pt x="52107" y="3178076"/>
                </a:lnTo>
                <a:lnTo>
                  <a:pt x="0" y="317807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1" name="Freeform 11"/>
          <p:cNvSpPr/>
          <p:nvPr/>
        </p:nvSpPr>
        <p:spPr>
          <a:xfrm>
            <a:off x="13891406" y="6087063"/>
            <a:ext cx="8041794" cy="8041794"/>
          </a:xfrm>
          <a:custGeom>
            <a:avLst/>
            <a:gdLst/>
            <a:ahLst/>
            <a:cxnLst/>
            <a:rect l="l" t="t" r="r" b="b"/>
            <a:pathLst>
              <a:path w="8041794" h="8041794">
                <a:moveTo>
                  <a:pt x="0" y="0"/>
                </a:moveTo>
                <a:lnTo>
                  <a:pt x="8041793" y="0"/>
                </a:lnTo>
                <a:lnTo>
                  <a:pt x="8041793" y="8041793"/>
                </a:lnTo>
                <a:lnTo>
                  <a:pt x="0" y="804179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2" name="Freeform 12"/>
          <p:cNvSpPr/>
          <p:nvPr/>
        </p:nvSpPr>
        <p:spPr>
          <a:xfrm>
            <a:off x="-3788677" y="-4020896"/>
            <a:ext cx="8041794" cy="8041794"/>
          </a:xfrm>
          <a:custGeom>
            <a:avLst/>
            <a:gdLst/>
            <a:ahLst/>
            <a:cxnLst/>
            <a:rect l="l" t="t" r="r" b="b"/>
            <a:pathLst>
              <a:path w="8041794" h="8041794">
                <a:moveTo>
                  <a:pt x="0" y="0"/>
                </a:moveTo>
                <a:lnTo>
                  <a:pt x="8041793" y="0"/>
                </a:lnTo>
                <a:lnTo>
                  <a:pt x="8041793" y="8041793"/>
                </a:lnTo>
                <a:lnTo>
                  <a:pt x="0" y="804179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3" name="Freeform 13"/>
          <p:cNvSpPr/>
          <p:nvPr/>
        </p:nvSpPr>
        <p:spPr>
          <a:xfrm>
            <a:off x="16067950" y="6633635"/>
            <a:ext cx="762083" cy="762083"/>
          </a:xfrm>
          <a:custGeom>
            <a:avLst/>
            <a:gdLst/>
            <a:ahLst/>
            <a:cxnLst/>
            <a:rect l="l" t="t" r="r" b="b"/>
            <a:pathLst>
              <a:path w="762083" h="762083">
                <a:moveTo>
                  <a:pt x="0" y="0"/>
                </a:moveTo>
                <a:lnTo>
                  <a:pt x="762083" y="0"/>
                </a:lnTo>
                <a:lnTo>
                  <a:pt x="762083" y="762083"/>
                </a:lnTo>
                <a:lnTo>
                  <a:pt x="0" y="76208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4" name="Freeform 14"/>
          <p:cNvSpPr/>
          <p:nvPr/>
        </p:nvSpPr>
        <p:spPr>
          <a:xfrm>
            <a:off x="-575233" y="9258300"/>
            <a:ext cx="1614906" cy="1614906"/>
          </a:xfrm>
          <a:custGeom>
            <a:avLst/>
            <a:gdLst/>
            <a:ahLst/>
            <a:cxnLst/>
            <a:rect l="l" t="t" r="r" b="b"/>
            <a:pathLst>
              <a:path w="1614906" h="1614906">
                <a:moveTo>
                  <a:pt x="0" y="0"/>
                </a:moveTo>
                <a:lnTo>
                  <a:pt x="1614906" y="0"/>
                </a:lnTo>
                <a:lnTo>
                  <a:pt x="1614906" y="1614906"/>
                </a:lnTo>
                <a:lnTo>
                  <a:pt x="0" y="161490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5" name="TextBox 15"/>
          <p:cNvSpPr txBox="1"/>
          <p:nvPr/>
        </p:nvSpPr>
        <p:spPr>
          <a:xfrm>
            <a:off x="10180787" y="6292465"/>
            <a:ext cx="4707655" cy="374985"/>
          </a:xfrm>
          <a:prstGeom prst="rect">
            <a:avLst/>
          </a:prstGeom>
        </p:spPr>
        <p:txBody>
          <a:bodyPr lIns="0" tIns="0" rIns="0" bIns="0" rtlCol="0" anchor="t">
            <a:spAutoFit/>
          </a:bodyPr>
          <a:lstStyle/>
          <a:p>
            <a:pPr algn="l">
              <a:lnSpc>
                <a:spcPts val="2984"/>
              </a:lnSpc>
            </a:pPr>
            <a:r>
              <a:rPr lang="en-US" sz="2131">
                <a:solidFill>
                  <a:srgbClr val="FFFFFF"/>
                </a:solidFill>
                <a:latin typeface="Open Sauce"/>
                <a:ea typeface="Open Sauce"/>
                <a:cs typeface="Open Sauce"/>
                <a:sym typeface="Open Sauce"/>
              </a:rPr>
              <a:t>www.reallygreatsite.com</a:t>
            </a:r>
          </a:p>
        </p:txBody>
      </p:sp>
      <p:sp>
        <p:nvSpPr>
          <p:cNvPr id="16" name="TextBox 16"/>
          <p:cNvSpPr txBox="1"/>
          <p:nvPr/>
        </p:nvSpPr>
        <p:spPr>
          <a:xfrm>
            <a:off x="10180787" y="5767332"/>
            <a:ext cx="4589232" cy="379953"/>
          </a:xfrm>
          <a:prstGeom prst="rect">
            <a:avLst/>
          </a:prstGeom>
        </p:spPr>
        <p:txBody>
          <a:bodyPr lIns="0" tIns="0" rIns="0" bIns="0" rtlCol="0" anchor="t">
            <a:spAutoFit/>
          </a:bodyPr>
          <a:lstStyle/>
          <a:p>
            <a:pPr algn="l">
              <a:lnSpc>
                <a:spcPts val="2984"/>
              </a:lnSpc>
            </a:pPr>
            <a:r>
              <a:rPr lang="en-US" sz="2131">
                <a:solidFill>
                  <a:srgbClr val="FFFFFF"/>
                </a:solidFill>
                <a:latin typeface="Open Sauce"/>
                <a:ea typeface="Open Sauce"/>
                <a:cs typeface="Open Sauce"/>
                <a:sym typeface="Open Sauce"/>
              </a:rPr>
              <a:t>nappp@mo.treasury.gov.lk</a:t>
            </a:r>
          </a:p>
        </p:txBody>
      </p:sp>
      <p:sp>
        <p:nvSpPr>
          <p:cNvPr id="17" name="TextBox 17"/>
          <p:cNvSpPr txBox="1"/>
          <p:nvPr/>
        </p:nvSpPr>
        <p:spPr>
          <a:xfrm>
            <a:off x="10180787" y="6797541"/>
            <a:ext cx="4137631" cy="764674"/>
          </a:xfrm>
          <a:prstGeom prst="rect">
            <a:avLst/>
          </a:prstGeom>
        </p:spPr>
        <p:txBody>
          <a:bodyPr lIns="0" tIns="0" rIns="0" bIns="0" rtlCol="0" anchor="t">
            <a:spAutoFit/>
          </a:bodyPr>
          <a:lstStyle/>
          <a:p>
            <a:pPr algn="l">
              <a:lnSpc>
                <a:spcPts val="2984"/>
              </a:lnSpc>
            </a:pPr>
            <a:r>
              <a:rPr lang="en-US" sz="2131">
                <a:solidFill>
                  <a:srgbClr val="FFFFFF"/>
                </a:solidFill>
                <a:latin typeface="Open Sauce"/>
                <a:ea typeface="Open Sauce"/>
                <a:cs typeface="Open Sauce"/>
                <a:sym typeface="Open Sauce"/>
              </a:rPr>
              <a:t>3ʳᵈ Floor, Lotus Building, Temple Trees, Colombo 03.</a:t>
            </a:r>
          </a:p>
        </p:txBody>
      </p:sp>
      <p:sp>
        <p:nvSpPr>
          <p:cNvPr id="18" name="TextBox 18"/>
          <p:cNvSpPr txBox="1"/>
          <p:nvPr/>
        </p:nvSpPr>
        <p:spPr>
          <a:xfrm>
            <a:off x="10180787" y="5285666"/>
            <a:ext cx="2432640" cy="379953"/>
          </a:xfrm>
          <a:prstGeom prst="rect">
            <a:avLst/>
          </a:prstGeom>
        </p:spPr>
        <p:txBody>
          <a:bodyPr lIns="0" tIns="0" rIns="0" bIns="0" rtlCol="0" anchor="t">
            <a:spAutoFit/>
          </a:bodyPr>
          <a:lstStyle/>
          <a:p>
            <a:pPr algn="l">
              <a:lnSpc>
                <a:spcPts val="2984"/>
              </a:lnSpc>
            </a:pPr>
            <a:r>
              <a:rPr lang="en-US" sz="2131">
                <a:solidFill>
                  <a:srgbClr val="FFFFFF"/>
                </a:solidFill>
                <a:latin typeface="Open Sauce"/>
                <a:ea typeface="Open Sauce"/>
                <a:cs typeface="Open Sauce"/>
                <a:sym typeface="Open Sauce"/>
              </a:rPr>
              <a:t>+94 11 348 7605 </a:t>
            </a:r>
          </a:p>
        </p:txBody>
      </p:sp>
      <p:sp>
        <p:nvSpPr>
          <p:cNvPr id="19" name="TextBox 19"/>
          <p:cNvSpPr txBox="1"/>
          <p:nvPr/>
        </p:nvSpPr>
        <p:spPr>
          <a:xfrm>
            <a:off x="9583692" y="4449069"/>
            <a:ext cx="4117759" cy="668575"/>
          </a:xfrm>
          <a:prstGeom prst="rect">
            <a:avLst/>
          </a:prstGeom>
        </p:spPr>
        <p:txBody>
          <a:bodyPr lIns="0" tIns="0" rIns="0" bIns="0" rtlCol="0" anchor="t">
            <a:spAutoFit/>
          </a:bodyPr>
          <a:lstStyle/>
          <a:p>
            <a:pPr algn="l">
              <a:lnSpc>
                <a:spcPts val="5051"/>
              </a:lnSpc>
            </a:pPr>
            <a:r>
              <a:rPr lang="en-US" sz="3607" b="1">
                <a:solidFill>
                  <a:srgbClr val="FFFFFF"/>
                </a:solidFill>
                <a:latin typeface="Open Sauce Bold"/>
                <a:ea typeface="Open Sauce Bold"/>
                <a:cs typeface="Open Sauce Bold"/>
                <a:sym typeface="Open Sauce Bold"/>
              </a:rPr>
              <a:t>NAPPP</a:t>
            </a:r>
          </a:p>
        </p:txBody>
      </p:sp>
      <p:sp>
        <p:nvSpPr>
          <p:cNvPr id="20" name="TextBox 20"/>
          <p:cNvSpPr txBox="1"/>
          <p:nvPr/>
        </p:nvSpPr>
        <p:spPr>
          <a:xfrm>
            <a:off x="8594189" y="2537327"/>
            <a:ext cx="5724229" cy="1163793"/>
          </a:xfrm>
          <a:prstGeom prst="rect">
            <a:avLst/>
          </a:prstGeom>
        </p:spPr>
        <p:txBody>
          <a:bodyPr lIns="0" tIns="0" rIns="0" bIns="0" rtlCol="0" anchor="t">
            <a:spAutoFit/>
          </a:bodyPr>
          <a:lstStyle/>
          <a:p>
            <a:pPr algn="l">
              <a:lnSpc>
                <a:spcPts val="8683"/>
              </a:lnSpc>
            </a:pPr>
            <a:r>
              <a:rPr lang="en-US" sz="6203" b="1" spc="583">
                <a:solidFill>
                  <a:srgbClr val="FFFFFF"/>
                </a:solidFill>
                <a:latin typeface="Open Sauce Bold"/>
                <a:ea typeface="Open Sauce Bold"/>
                <a:cs typeface="Open Sauce Bold"/>
                <a:sym typeface="Open Sauce Bold"/>
              </a:rPr>
              <a:t>THANK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433</Words>
  <Application>Microsoft Office PowerPoint</Application>
  <PresentationFormat>Custom</PresentationFormat>
  <Paragraphs>77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Open Sauce</vt:lpstr>
      <vt:lpstr>Open Sauce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NAPPPP 2025_Stakeholder_meeting.pptx</dc:title>
  <dc:creator>HP</dc:creator>
  <cp:lastModifiedBy>Office</cp:lastModifiedBy>
  <cp:revision>5</cp:revision>
  <dcterms:created xsi:type="dcterms:W3CDTF">2006-08-16T00:00:00Z</dcterms:created>
  <dcterms:modified xsi:type="dcterms:W3CDTF">2026-02-11T03:43:39Z</dcterms:modified>
  <dc:identifier>DAGv13D0UpA</dc:identifier>
</cp:coreProperties>
</file>